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310" r:id="rId3"/>
    <p:sldId id="316" r:id="rId4"/>
    <p:sldId id="312" r:id="rId5"/>
    <p:sldId id="258" r:id="rId6"/>
    <p:sldId id="315" r:id="rId7"/>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冨岡 貴生" initials="冨岡" lastIdx="1" clrIdx="0">
    <p:extLst>
      <p:ext uri="{19B8F6BF-5375-455C-9EA6-DF929625EA0E}">
        <p15:presenceInfo xmlns:p15="http://schemas.microsoft.com/office/powerpoint/2012/main" userId="7dbb98ac8470a93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0275AF-6060-409E-B51B-747E9CCD5DFC}" v="54" dt="2023-04-28T02:24:04.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82318" autoAdjust="0"/>
  </p:normalViewPr>
  <p:slideViewPr>
    <p:cSldViewPr snapToGrid="0">
      <p:cViewPr varScale="1">
        <p:scale>
          <a:sx n="83" d="100"/>
          <a:sy n="83" d="100"/>
        </p:scale>
        <p:origin x="1398" y="78"/>
      </p:cViewPr>
      <p:guideLst/>
    </p:cSldViewPr>
  </p:slideViewPr>
  <p:notesTextViewPr>
    <p:cViewPr>
      <p:scale>
        <a:sx n="1" d="1"/>
        <a:sy n="1" d="1"/>
      </p:scale>
      <p:origin x="0" y="0"/>
    </p:cViewPr>
  </p:notesTextViewPr>
  <p:notesViewPr>
    <p:cSldViewPr snapToGrid="0">
      <p:cViewPr varScale="1">
        <p:scale>
          <a:sx n="60" d="100"/>
          <a:sy n="60" d="100"/>
        </p:scale>
        <p:origin x="2500"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2E6B5167-7DF4-4071-9C78-8895BD7ADCA2}" type="datetimeFigureOut">
              <a:rPr kumimoji="1" lang="ja-JP" altLang="en-US" smtClean="0"/>
              <a:t>2023/5/18</a:t>
            </a:fld>
            <a:endParaRPr kumimoji="1" lang="ja-JP" altLang="en-US"/>
          </a:p>
        </p:txBody>
      </p:sp>
      <p:sp>
        <p:nvSpPr>
          <p:cNvPr id="4" name="スライド イメージ プレースホルダー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06" tIns="48303" rIns="96606" bIns="48303"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5B4E40C4-8009-47CA-BF57-6A49E3B9608F}" type="slidenum">
              <a:rPr kumimoji="1" lang="ja-JP" altLang="en-US" smtClean="0"/>
              <a:t>‹#›</a:t>
            </a:fld>
            <a:endParaRPr kumimoji="1" lang="ja-JP" altLang="en-US"/>
          </a:p>
        </p:txBody>
      </p:sp>
    </p:spTree>
    <p:extLst>
      <p:ext uri="{BB962C8B-B14F-4D97-AF65-F5344CB8AC3E}">
        <p14:creationId xmlns:p14="http://schemas.microsoft.com/office/powerpoint/2010/main" val="6943496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1</a:t>
            </a:fld>
            <a:endParaRPr kumimoji="1" lang="ja-JP" altLang="en-US"/>
          </a:p>
        </p:txBody>
      </p:sp>
    </p:spTree>
    <p:extLst>
      <p:ext uri="{BB962C8B-B14F-4D97-AF65-F5344CB8AC3E}">
        <p14:creationId xmlns:p14="http://schemas.microsoft.com/office/powerpoint/2010/main" val="365523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相談支援専門員の法定研修のつながりについて、細かいところは省くが、初任・現任・主任研修の主な点を整理し、各研修において共通している部分を色分けしてみた。それぞれの研修が重なり合いながらカリキュラムが作られていることを理解して欲しい。</a:t>
            </a:r>
            <a:endParaRPr kumimoji="1" lang="en-US" altLang="ja-JP" dirty="0"/>
          </a:p>
          <a:p>
            <a:endParaRPr kumimoji="1" lang="en-US" altLang="ja-JP" dirty="0"/>
          </a:p>
          <a:p>
            <a:r>
              <a:rPr kumimoji="1" lang="ja-JP" altLang="en-US" dirty="0"/>
              <a:t>初任者研修での濃いブルー「本人像の把握・ニーズ整理・支援・計画作成」は、アセスメントにおけるニーズ整理を繰り返し演習する。現任研修の濃いブルー「個別支援」へとつながり、初任者研修で学んだことの確認や、意思決定支援を行う際のアセスメントへと発展していく。</a:t>
            </a:r>
            <a:endParaRPr kumimoji="1" lang="en-US" altLang="ja-JP" dirty="0"/>
          </a:p>
          <a:p>
            <a:endParaRPr kumimoji="1" lang="en-US" altLang="ja-JP" dirty="0"/>
          </a:p>
          <a:p>
            <a:pPr defTabSz="966064"/>
            <a:r>
              <a:rPr kumimoji="1" lang="ja-JP" altLang="en-US" dirty="0"/>
              <a:t>初任者研修のレッド「ストレングスの視点とインフォーマルの活用」「事例検討の体験」は、福祉サービスを利用しながらも地域で安心した生活が送れるよう相談支援を行うという視点に立って、計画作成時にフォーマルだけでなく、インフォーマルの活用についても意識することを事例検討の体験も踏まえて演習で行う。現任研修のレッド「人材育成</a:t>
            </a:r>
            <a:r>
              <a:rPr kumimoji="1" lang="en-US" altLang="ja-JP" dirty="0"/>
              <a:t>GSV</a:t>
            </a:r>
            <a:r>
              <a:rPr kumimoji="1" lang="ja-JP" altLang="en-US" dirty="0"/>
              <a:t>」へとつながり、社会生活を送る上での支援方法を</a:t>
            </a:r>
            <a:r>
              <a:rPr kumimoji="1" lang="en-US" altLang="ja-JP" dirty="0"/>
              <a:t>GSV</a:t>
            </a:r>
            <a:r>
              <a:rPr kumimoji="1" lang="ja-JP" altLang="en-US" dirty="0"/>
              <a:t>を通して学ぶ他、定期的にスーパービジョンを受けることの必要性を理解する。主任研修のレッド「人材育成」の中では、地域の相談支援体制の構築、相談支援専門員の陰性感情への対処・質の向上等を行っていくためにスーパービジョンの技術を習得し、実践場面においてスーパーバイザーとしての役割を担っていく。</a:t>
            </a:r>
            <a:endParaRPr kumimoji="1" lang="en-US" altLang="ja-JP" dirty="0"/>
          </a:p>
          <a:p>
            <a:pPr defTabSz="966064"/>
            <a:endParaRPr kumimoji="1" lang="en-US" altLang="ja-JP" dirty="0"/>
          </a:p>
          <a:p>
            <a:pPr defTabSz="966064"/>
            <a:r>
              <a:rPr kumimoji="1" lang="ja-JP" altLang="en-US" dirty="0"/>
              <a:t>初任者研修の薄ブルー「協議会を知る」は、インターバル時に基幹に訪問（主任と面会）し、協議会の理解を深める。現任研修の薄ブルー「地域を作る相談支援（</a:t>
            </a:r>
            <a:r>
              <a:rPr kumimoji="1" lang="en-US" altLang="ja-JP" dirty="0"/>
              <a:t>CSW</a:t>
            </a:r>
            <a:r>
              <a:rPr kumimoji="1" lang="ja-JP" altLang="en-US" dirty="0"/>
              <a:t>）</a:t>
            </a:r>
            <a:r>
              <a:rPr kumimoji="1" lang="en-US" altLang="ja-JP" dirty="0"/>
              <a:t>]</a:t>
            </a:r>
            <a:r>
              <a:rPr kumimoji="1" lang="ja-JP" altLang="en-US" dirty="0"/>
              <a:t>において、地域アセスメントの方法、社会生活上の個別課題を地域課題として捉え、基幹（主任）と一緒に協議会に挙げて検討していく方法を学ぶ。主任研修の薄ブルー「地域援助技術」において、地域課題へのさまざまな取り組み手法へと発展していく。</a:t>
            </a:r>
            <a:endParaRPr kumimoji="1" lang="en-US" altLang="ja-JP" dirty="0"/>
          </a:p>
          <a:p>
            <a:pPr defTabSz="966064"/>
            <a:endParaRPr kumimoji="1" lang="en-US" altLang="ja-JP" dirty="0"/>
          </a:p>
          <a:p>
            <a:pPr defTabSz="966064"/>
            <a:r>
              <a:rPr kumimoji="1" lang="ja-JP" altLang="en-US" dirty="0"/>
              <a:t>このように、初任者研修を皮切りに、現任、主任研修はそれぞれが点で行われているのではなく、地域実践が担える人材を養成するための段階的な研修カリキュラムとなっていることをご理解していただけるのではないか。</a:t>
            </a:r>
            <a:endParaRPr kumimoji="1" lang="en-US" altLang="ja-JP" dirty="0"/>
          </a:p>
          <a:p>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2</a:t>
            </a:fld>
            <a:endParaRPr kumimoji="1" lang="ja-JP" altLang="en-US"/>
          </a:p>
        </p:txBody>
      </p:sp>
    </p:spTree>
    <p:extLst>
      <p:ext uri="{BB962C8B-B14F-4D97-AF65-F5344CB8AC3E}">
        <p14:creationId xmlns:p14="http://schemas.microsoft.com/office/powerpoint/2010/main" val="3713736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インターバルの意味は、間隔や休憩、合間など、「あいだ」という意味合いが強いが、スポーツや音楽など、使用するシーンによって若干意味の違いがある。</a:t>
            </a:r>
            <a:r>
              <a:rPr kumimoji="1" lang="ja-JP" altLang="en-US" dirty="0"/>
              <a:t>ここでは、</a:t>
            </a:r>
            <a:r>
              <a:rPr lang="ja-JP" altLang="en-US" dirty="0"/>
              <a:t>「合間」という意味でインターバルを使用しており、研修の合間に実地研修を行う。</a:t>
            </a:r>
            <a:endParaRPr kumimoji="1" lang="en-US" altLang="ja-JP" dirty="0"/>
          </a:p>
          <a:p>
            <a:pPr defTabSz="966064"/>
            <a:endParaRPr kumimoji="1" lang="en-US" altLang="ja-JP" dirty="0"/>
          </a:p>
          <a:p>
            <a:pPr defTabSz="966064"/>
            <a:r>
              <a:rPr kumimoji="1" lang="ja-JP" altLang="en-US" dirty="0"/>
              <a:t>初任者研修における実地研修（インターバル）は義務となっており、法定研修の「合間」に実地研修（基幹相談支援センター等に訪問）を取り入れることで、研修後も「日常的に</a:t>
            </a:r>
            <a:r>
              <a:rPr lang="ja-JP" altLang="en-US" dirty="0"/>
              <a:t>相談できる</a:t>
            </a:r>
            <a:r>
              <a:rPr kumimoji="1" lang="ja-JP" altLang="en-US" dirty="0"/>
              <a:t>・事例検討を通して質の向上（地域</a:t>
            </a:r>
            <a:r>
              <a:rPr kumimoji="1" lang="en-US" altLang="ja-JP" dirty="0"/>
              <a:t>OJT</a:t>
            </a:r>
            <a:r>
              <a:rPr kumimoji="1" lang="ja-JP" altLang="en-US" dirty="0"/>
              <a:t>）を図る、</a:t>
            </a:r>
            <a:r>
              <a:rPr lang="ja-JP" altLang="en-US" dirty="0"/>
              <a:t>地域の中での相談支援体制を構築していく」ための一歩としてインターバルを設けている。</a:t>
            </a:r>
            <a:endParaRPr lang="en-US" altLang="ja-JP" dirty="0"/>
          </a:p>
          <a:p>
            <a:pPr defTabSz="966064"/>
            <a:endParaRPr kumimoji="1" lang="en-US" altLang="ja-JP" dirty="0"/>
          </a:p>
          <a:p>
            <a:pPr defTabSz="966064"/>
            <a:r>
              <a:rPr kumimoji="1" lang="ja-JP" altLang="en-US" dirty="0"/>
              <a:t>現任研修は、新カリキュラム以降、初任者研修やその後に基幹（主任）とつながっていることを想定しるいことから、あえて義務とはせず、推奨としている。</a:t>
            </a:r>
            <a:endParaRPr kumimoji="1" lang="en-US" altLang="ja-JP" dirty="0"/>
          </a:p>
          <a:p>
            <a:pPr defTabSz="966064"/>
            <a:endParaRPr kumimoji="1" lang="en-US" altLang="ja-JP" dirty="0"/>
          </a:p>
          <a:p>
            <a:pPr defTabSz="966064"/>
            <a:r>
              <a:rPr kumimoji="1" lang="ja-JP" altLang="en-US" dirty="0"/>
              <a:t>いずれにしても、実地研修（インターバル）は、研修後に基幹（主任）とつながることによって、事例検討等に参加することで地域の視点に立って相談支援をおこなっていくことになることから、地域実践を積み重ねていくことになる。</a:t>
            </a:r>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3</a:t>
            </a:fld>
            <a:endParaRPr kumimoji="1" lang="ja-JP" altLang="en-US"/>
          </a:p>
        </p:txBody>
      </p:sp>
    </p:spTree>
    <p:extLst>
      <p:ext uri="{BB962C8B-B14F-4D97-AF65-F5344CB8AC3E}">
        <p14:creationId xmlns:p14="http://schemas.microsoft.com/office/powerpoint/2010/main" val="2172145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現任研修と主任研修のつながりについて、掘り下げてみたい。</a:t>
            </a:r>
            <a:endParaRPr kumimoji="1" lang="en-US" altLang="ja-JP" dirty="0"/>
          </a:p>
          <a:p>
            <a:r>
              <a:rPr kumimoji="1" lang="ja-JP" altLang="en-US" dirty="0"/>
              <a:t>現任研修の「多職種連携」は、福祉コミュニティとしての地域づくりという視点に立ち、関係機関との連携方法の確認や、本人を取り巻く地域との関係がどうなっているのかを確認し、「人材育成</a:t>
            </a:r>
            <a:r>
              <a:rPr kumimoji="1" lang="en-US" altLang="ja-JP" dirty="0"/>
              <a:t>GSV</a:t>
            </a:r>
            <a:r>
              <a:rPr kumimoji="1" lang="ja-JP" altLang="en-US" dirty="0"/>
              <a:t>」を通して、社会生活を送る上での支援方法（インフォーマルを活用する、近隣者との関係改善等）を検討する。そして「地域を作る（</a:t>
            </a:r>
            <a:r>
              <a:rPr kumimoji="1" lang="en-US" altLang="ja-JP" dirty="0"/>
              <a:t>CSW</a:t>
            </a:r>
            <a:r>
              <a:rPr kumimoji="1" lang="ja-JP" altLang="en-US" dirty="0"/>
              <a:t>）」の中で、地域アセスメントによる本人を取り巻く社会関係を把握する方法、</a:t>
            </a:r>
            <a:r>
              <a:rPr kumimoji="1" lang="en-US" altLang="ja-JP" dirty="0"/>
              <a:t>GSV</a:t>
            </a:r>
            <a:r>
              <a:rPr kumimoji="1" lang="ja-JP" altLang="en-US" dirty="0"/>
              <a:t>等を通して確認された社会生活上の個別課題を地域課題として捉え、基幹（主任）と協議することや、協議会に挙げていくためのプロセスを学ぶ。</a:t>
            </a:r>
            <a:endParaRPr kumimoji="1" lang="en-US" altLang="ja-JP" dirty="0"/>
          </a:p>
          <a:p>
            <a:endParaRPr kumimoji="1" lang="en-US" altLang="ja-JP" dirty="0"/>
          </a:p>
          <a:p>
            <a:pPr defTabSz="966064"/>
            <a:r>
              <a:rPr kumimoji="1" lang="ja-JP" altLang="en-US" dirty="0"/>
              <a:t>現任に求められるスキルは、初任者研修を前提としながら、①利用者を取り巻く地域との関係づくり、②社会生活を送る（社会資源を活用等）、③個から地域へ（個別の事例を支援していても、地域づくりに参画していることを意識）であり、これらは研修後に実践を積み重ねていきながら、主任研修における「多職種協働」による個を支えることができる地域づくりの実践、「人材育成」における相談支援の質の向上と相談支援体制の構築、「地域援助技術」における地域課題解決に向けた様々な取り組み方法を学び、地域実践の主体的な役割を担う主任相談支援専門員として支援を行うことが期待される。</a:t>
            </a:r>
            <a:endParaRPr kumimoji="1" lang="en-US" altLang="ja-JP" dirty="0"/>
          </a:p>
          <a:p>
            <a:pPr defTabSz="966064"/>
            <a:endParaRPr kumimoji="1" lang="en-US" altLang="ja-JP" dirty="0"/>
          </a:p>
          <a:p>
            <a:pPr defTabSz="966064"/>
            <a:r>
              <a:rPr kumimoji="1" lang="ja-JP" altLang="en-US" dirty="0"/>
              <a:t>主任研修を受講するにあたり、現任研修で学んだことを実践することなく、フォーマルの調整だけであればプランナー的な役割が主になってしまい、地域実践を深めることができない。そのため、いかにして現任者に求められるスキルを伝え、実践をすることが相談支援専門員のキャリアアップに必要なことであると理解してもらうことが必要となる。そのためには、ファシリテーターが地域実践を行っていることが重要となる。なぜなら、演習を通して、ファシリテーターの地域実践が深みのある言葉となって受講生に伝わるからであ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4</a:t>
            </a:fld>
            <a:endParaRPr kumimoji="1" lang="ja-JP" altLang="en-US"/>
          </a:p>
        </p:txBody>
      </p:sp>
    </p:spTree>
    <p:extLst>
      <p:ext uri="{BB962C8B-B14F-4D97-AF65-F5344CB8AC3E}">
        <p14:creationId xmlns:p14="http://schemas.microsoft.com/office/powerpoint/2010/main" val="264233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5B4E40C4-8009-47CA-BF57-6A49E3B9608F}" type="slidenum">
              <a:rPr kumimoji="1" lang="ja-JP" altLang="en-US" smtClean="0"/>
              <a:t>5</a:t>
            </a:fld>
            <a:endParaRPr kumimoji="1" lang="ja-JP" altLang="en-US"/>
          </a:p>
        </p:txBody>
      </p:sp>
    </p:spTree>
    <p:extLst>
      <p:ext uri="{BB962C8B-B14F-4D97-AF65-F5344CB8AC3E}">
        <p14:creationId xmlns:p14="http://schemas.microsoft.com/office/powerpoint/2010/main" val="846441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3014851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2085665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350086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1250355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258681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85932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3980652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126493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8660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156467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A39FC1-6D85-465C-8579-9FF42CC85C84}"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240851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39FC1-6D85-465C-8579-9FF42CC85C84}" type="datetimeFigureOut">
              <a:rPr kumimoji="1" lang="ja-JP" altLang="en-US" smtClean="0"/>
              <a:t>2023/5/18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BA363-3586-4763-BD8D-024D5BD10281}" type="slidenum">
              <a:rPr kumimoji="1" lang="ja-JP" altLang="en-US" smtClean="0"/>
              <a:t>‹#›</a:t>
            </a:fld>
            <a:endParaRPr kumimoji="1" lang="ja-JP" altLang="en-US"/>
          </a:p>
        </p:txBody>
      </p:sp>
    </p:spTree>
    <p:extLst>
      <p:ext uri="{BB962C8B-B14F-4D97-AF65-F5344CB8AC3E}">
        <p14:creationId xmlns:p14="http://schemas.microsoft.com/office/powerpoint/2010/main" val="3235102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0AFECA-241C-70FF-AAF1-82ACF77AE49C}"/>
              </a:ext>
            </a:extLst>
          </p:cNvPr>
          <p:cNvSpPr>
            <a:spLocks noGrp="1"/>
          </p:cNvSpPr>
          <p:nvPr>
            <p:ph type="ctrTitle"/>
          </p:nvPr>
        </p:nvSpPr>
        <p:spPr/>
        <p:txBody>
          <a:bodyPr>
            <a:normAutofit fontScale="90000"/>
          </a:bodyPr>
          <a:lstStyle/>
          <a:p>
            <a:r>
              <a:rPr kumimoji="1" lang="ja-JP" altLang="en-US" dirty="0"/>
              <a:t>法定研修の流れと現任者に求められるスキル</a:t>
            </a:r>
          </a:p>
        </p:txBody>
      </p:sp>
      <p:sp>
        <p:nvSpPr>
          <p:cNvPr id="3" name="字幕 2">
            <a:extLst>
              <a:ext uri="{FF2B5EF4-FFF2-40B4-BE49-F238E27FC236}">
                <a16:creationId xmlns:a16="http://schemas.microsoft.com/office/drawing/2014/main" id="{83EB7970-BAEE-5774-2F14-2314DAE64E90}"/>
              </a:ext>
            </a:extLst>
          </p:cNvPr>
          <p:cNvSpPr>
            <a:spLocks noGrp="1"/>
          </p:cNvSpPr>
          <p:nvPr>
            <p:ph type="subTitle" idx="1"/>
          </p:nvPr>
        </p:nvSpPr>
        <p:spPr>
          <a:xfrm>
            <a:off x="1143000" y="4357412"/>
            <a:ext cx="6858000" cy="1655762"/>
          </a:xfrm>
        </p:spPr>
        <p:txBody>
          <a:bodyPr/>
          <a:lstStyle/>
          <a:p>
            <a:r>
              <a:rPr kumimoji="1" lang="ja-JP" altLang="en-US" dirty="0"/>
              <a:t>社会福祉法人唐池学園貴志園</a:t>
            </a:r>
            <a:endParaRPr lang="en-US" altLang="ja-JP" dirty="0"/>
          </a:p>
          <a:p>
            <a:r>
              <a:rPr kumimoji="1" lang="ja-JP" altLang="en-US" dirty="0"/>
              <a:t>冨岡貴生</a:t>
            </a:r>
          </a:p>
        </p:txBody>
      </p:sp>
    </p:spTree>
    <p:extLst>
      <p:ext uri="{BB962C8B-B14F-4D97-AF65-F5344CB8AC3E}">
        <p14:creationId xmlns:p14="http://schemas.microsoft.com/office/powerpoint/2010/main" val="1610781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A394155F-50B3-6357-534E-C71C9C979D27}"/>
              </a:ext>
            </a:extLst>
          </p:cNvPr>
          <p:cNvSpPr/>
          <p:nvPr/>
        </p:nvSpPr>
        <p:spPr>
          <a:xfrm>
            <a:off x="3782121" y="3320075"/>
            <a:ext cx="1186069" cy="13484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福祉コミュニティとしての地域づくりの視点</a:t>
            </a:r>
          </a:p>
        </p:txBody>
      </p:sp>
      <p:sp>
        <p:nvSpPr>
          <p:cNvPr id="2" name="タイトル 1">
            <a:extLst>
              <a:ext uri="{FF2B5EF4-FFF2-40B4-BE49-F238E27FC236}">
                <a16:creationId xmlns:a16="http://schemas.microsoft.com/office/drawing/2014/main" id="{7D2464B6-978A-070B-E85A-3C1412FEF751}"/>
              </a:ext>
            </a:extLst>
          </p:cNvPr>
          <p:cNvSpPr>
            <a:spLocks noGrp="1"/>
          </p:cNvSpPr>
          <p:nvPr>
            <p:ph type="title" idx="4294967295"/>
          </p:nvPr>
        </p:nvSpPr>
        <p:spPr>
          <a:xfrm>
            <a:off x="0" y="38101"/>
            <a:ext cx="9144000" cy="587766"/>
          </a:xfrm>
        </p:spPr>
        <p:txBody>
          <a:bodyPr>
            <a:normAutofit/>
          </a:bodyPr>
          <a:lstStyle/>
          <a:p>
            <a:pPr algn="ctr"/>
            <a:r>
              <a:rPr kumimoji="1" lang="ja-JP" altLang="en-US" sz="3200" dirty="0"/>
              <a:t>初任・現任・主任研修のつながり</a:t>
            </a:r>
          </a:p>
        </p:txBody>
      </p:sp>
      <p:sp>
        <p:nvSpPr>
          <p:cNvPr id="3" name="正方形/長方形 2">
            <a:extLst>
              <a:ext uri="{FF2B5EF4-FFF2-40B4-BE49-F238E27FC236}">
                <a16:creationId xmlns:a16="http://schemas.microsoft.com/office/drawing/2014/main" id="{4AEFE14A-8C4D-44A9-DCA4-B7C7921A7B67}"/>
              </a:ext>
            </a:extLst>
          </p:cNvPr>
          <p:cNvSpPr/>
          <p:nvPr/>
        </p:nvSpPr>
        <p:spPr>
          <a:xfrm>
            <a:off x="393568" y="681668"/>
            <a:ext cx="318052" cy="208395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初任</a:t>
            </a:r>
          </a:p>
          <a:p>
            <a:pPr algn="ctr"/>
            <a:r>
              <a:rPr kumimoji="1" lang="ja-JP" altLang="en-US" dirty="0">
                <a:solidFill>
                  <a:schemeClr val="tx1"/>
                </a:solidFill>
              </a:rPr>
              <a:t>者研修</a:t>
            </a:r>
          </a:p>
        </p:txBody>
      </p:sp>
      <p:sp>
        <p:nvSpPr>
          <p:cNvPr id="4" name="正方形/長方形 3">
            <a:extLst>
              <a:ext uri="{FF2B5EF4-FFF2-40B4-BE49-F238E27FC236}">
                <a16:creationId xmlns:a16="http://schemas.microsoft.com/office/drawing/2014/main" id="{C5CF1C93-BEFD-0789-CFDD-98E546A6DCD3}"/>
              </a:ext>
            </a:extLst>
          </p:cNvPr>
          <p:cNvSpPr/>
          <p:nvPr/>
        </p:nvSpPr>
        <p:spPr>
          <a:xfrm>
            <a:off x="381229" y="2990203"/>
            <a:ext cx="318052" cy="21875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現任研修</a:t>
            </a:r>
          </a:p>
        </p:txBody>
      </p:sp>
      <p:sp>
        <p:nvSpPr>
          <p:cNvPr id="5" name="正方形/長方形 4">
            <a:extLst>
              <a:ext uri="{FF2B5EF4-FFF2-40B4-BE49-F238E27FC236}">
                <a16:creationId xmlns:a16="http://schemas.microsoft.com/office/drawing/2014/main" id="{AD49E918-8215-F4CF-BB68-E89A80374A2E}"/>
              </a:ext>
            </a:extLst>
          </p:cNvPr>
          <p:cNvSpPr/>
          <p:nvPr/>
        </p:nvSpPr>
        <p:spPr>
          <a:xfrm>
            <a:off x="393568" y="5513114"/>
            <a:ext cx="318052" cy="116296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主任</a:t>
            </a:r>
          </a:p>
        </p:txBody>
      </p:sp>
      <p:cxnSp>
        <p:nvCxnSpPr>
          <p:cNvPr id="7" name="直線コネクタ 6">
            <a:extLst>
              <a:ext uri="{FF2B5EF4-FFF2-40B4-BE49-F238E27FC236}">
                <a16:creationId xmlns:a16="http://schemas.microsoft.com/office/drawing/2014/main" id="{3ADB7FA1-7CCC-0AA2-7F18-45D31630A9E1}"/>
              </a:ext>
            </a:extLst>
          </p:cNvPr>
          <p:cNvCxnSpPr>
            <a:cxnSpLocks/>
          </p:cNvCxnSpPr>
          <p:nvPr/>
        </p:nvCxnSpPr>
        <p:spPr>
          <a:xfrm>
            <a:off x="148286" y="2901793"/>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BC6763B-67DE-5B01-9BEE-C8FA025103DA}"/>
              </a:ext>
            </a:extLst>
          </p:cNvPr>
          <p:cNvCxnSpPr>
            <a:cxnSpLocks/>
          </p:cNvCxnSpPr>
          <p:nvPr/>
        </p:nvCxnSpPr>
        <p:spPr>
          <a:xfrm>
            <a:off x="148286" y="5344341"/>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DD2900A2-0A35-D019-B05B-1468BCB8E553}"/>
              </a:ext>
            </a:extLst>
          </p:cNvPr>
          <p:cNvSpPr/>
          <p:nvPr/>
        </p:nvSpPr>
        <p:spPr>
          <a:xfrm>
            <a:off x="1611416" y="981165"/>
            <a:ext cx="6997147" cy="11749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ケアマネジメントプロセス（基礎）</a:t>
            </a:r>
            <a:endParaRPr kumimoji="1" lang="en-US" altLang="ja-JP" dirty="0">
              <a:solidFill>
                <a:schemeClr val="tx1"/>
              </a:solidFill>
            </a:endParaRPr>
          </a:p>
          <a:p>
            <a:pPr algn="ctr"/>
            <a:endParaRPr kumimoji="1"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sp>
        <p:nvSpPr>
          <p:cNvPr id="10" name="正方形/長方形 9">
            <a:extLst>
              <a:ext uri="{FF2B5EF4-FFF2-40B4-BE49-F238E27FC236}">
                <a16:creationId xmlns:a16="http://schemas.microsoft.com/office/drawing/2014/main" id="{DBA17579-3D1A-F4B5-1228-FD5CDBB10D96}"/>
              </a:ext>
            </a:extLst>
          </p:cNvPr>
          <p:cNvSpPr/>
          <p:nvPr/>
        </p:nvSpPr>
        <p:spPr>
          <a:xfrm>
            <a:off x="1896835" y="1330059"/>
            <a:ext cx="1505773" cy="73770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本人像の把握・ニーズ整理・支援・計画作成</a:t>
            </a:r>
          </a:p>
        </p:txBody>
      </p:sp>
      <p:sp>
        <p:nvSpPr>
          <p:cNvPr id="11" name="正方形/長方形 10">
            <a:extLst>
              <a:ext uri="{FF2B5EF4-FFF2-40B4-BE49-F238E27FC236}">
                <a16:creationId xmlns:a16="http://schemas.microsoft.com/office/drawing/2014/main" id="{CEA5A30B-728F-E285-BF3D-A90ADB940ABF}"/>
              </a:ext>
            </a:extLst>
          </p:cNvPr>
          <p:cNvSpPr/>
          <p:nvPr/>
        </p:nvSpPr>
        <p:spPr>
          <a:xfrm>
            <a:off x="3688027" y="1343863"/>
            <a:ext cx="1975815" cy="737708"/>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ストレングスの視点とインフォーマルの活用</a:t>
            </a:r>
            <a:endParaRPr kumimoji="1" lang="en-US" altLang="ja-JP" sz="1400" b="1" dirty="0"/>
          </a:p>
        </p:txBody>
      </p:sp>
      <p:sp>
        <p:nvSpPr>
          <p:cNvPr id="14" name="正方形/長方形 13">
            <a:extLst>
              <a:ext uri="{FF2B5EF4-FFF2-40B4-BE49-F238E27FC236}">
                <a16:creationId xmlns:a16="http://schemas.microsoft.com/office/drawing/2014/main" id="{28C62997-D2BA-072B-C948-7CA24BF21FDA}"/>
              </a:ext>
            </a:extLst>
          </p:cNvPr>
          <p:cNvSpPr/>
          <p:nvPr/>
        </p:nvSpPr>
        <p:spPr>
          <a:xfrm>
            <a:off x="5932372" y="1336432"/>
            <a:ext cx="922786" cy="737707"/>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支援に関する協議の体験</a:t>
            </a:r>
          </a:p>
        </p:txBody>
      </p:sp>
      <p:sp>
        <p:nvSpPr>
          <p:cNvPr id="15" name="正方形/長方形 14">
            <a:extLst>
              <a:ext uri="{FF2B5EF4-FFF2-40B4-BE49-F238E27FC236}">
                <a16:creationId xmlns:a16="http://schemas.microsoft.com/office/drawing/2014/main" id="{314CF6FE-801B-9DF6-405D-0865F0CA3A71}"/>
              </a:ext>
            </a:extLst>
          </p:cNvPr>
          <p:cNvSpPr/>
          <p:nvPr/>
        </p:nvSpPr>
        <p:spPr>
          <a:xfrm>
            <a:off x="7076200" y="1336433"/>
            <a:ext cx="1260684" cy="737707"/>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協議会を知る</a:t>
            </a:r>
          </a:p>
        </p:txBody>
      </p:sp>
      <p:sp>
        <p:nvSpPr>
          <p:cNvPr id="16" name="正方形/長方形 15">
            <a:extLst>
              <a:ext uri="{FF2B5EF4-FFF2-40B4-BE49-F238E27FC236}">
                <a16:creationId xmlns:a16="http://schemas.microsoft.com/office/drawing/2014/main" id="{9F2FFBBB-3DD6-208C-9FA6-AA066ACBA805}"/>
              </a:ext>
            </a:extLst>
          </p:cNvPr>
          <p:cNvSpPr/>
          <p:nvPr/>
        </p:nvSpPr>
        <p:spPr>
          <a:xfrm>
            <a:off x="1611416" y="3457612"/>
            <a:ext cx="445272" cy="10704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個別支援</a:t>
            </a:r>
          </a:p>
        </p:txBody>
      </p:sp>
      <p:sp>
        <p:nvSpPr>
          <p:cNvPr id="17" name="正方形/長方形 16">
            <a:extLst>
              <a:ext uri="{FF2B5EF4-FFF2-40B4-BE49-F238E27FC236}">
                <a16:creationId xmlns:a16="http://schemas.microsoft.com/office/drawing/2014/main" id="{59668E78-B113-29B4-8C68-B687BC0C5F77}"/>
              </a:ext>
            </a:extLst>
          </p:cNvPr>
          <p:cNvSpPr/>
          <p:nvPr/>
        </p:nvSpPr>
        <p:spPr>
          <a:xfrm>
            <a:off x="3342150" y="3457612"/>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多職種連携</a:t>
            </a:r>
          </a:p>
        </p:txBody>
      </p:sp>
      <p:sp>
        <p:nvSpPr>
          <p:cNvPr id="20" name="正方形/長方形 19">
            <a:extLst>
              <a:ext uri="{FF2B5EF4-FFF2-40B4-BE49-F238E27FC236}">
                <a16:creationId xmlns:a16="http://schemas.microsoft.com/office/drawing/2014/main" id="{84DDFFA0-0B6F-AA3F-1CBA-4DCCE133FC6F}"/>
              </a:ext>
            </a:extLst>
          </p:cNvPr>
          <p:cNvSpPr/>
          <p:nvPr/>
        </p:nvSpPr>
        <p:spPr>
          <a:xfrm>
            <a:off x="3356645" y="5516358"/>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多職種協働</a:t>
            </a:r>
          </a:p>
        </p:txBody>
      </p:sp>
      <p:sp>
        <p:nvSpPr>
          <p:cNvPr id="21" name="正方形/長方形 20">
            <a:extLst>
              <a:ext uri="{FF2B5EF4-FFF2-40B4-BE49-F238E27FC236}">
                <a16:creationId xmlns:a16="http://schemas.microsoft.com/office/drawing/2014/main" id="{1C7B95DC-7744-E480-AA3B-32C45F505515}"/>
              </a:ext>
            </a:extLst>
          </p:cNvPr>
          <p:cNvSpPr/>
          <p:nvPr/>
        </p:nvSpPr>
        <p:spPr>
          <a:xfrm>
            <a:off x="5072884" y="5505279"/>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人材育成</a:t>
            </a:r>
          </a:p>
        </p:txBody>
      </p:sp>
      <p:sp>
        <p:nvSpPr>
          <p:cNvPr id="22" name="正方形/長方形 21">
            <a:extLst>
              <a:ext uri="{FF2B5EF4-FFF2-40B4-BE49-F238E27FC236}">
                <a16:creationId xmlns:a16="http://schemas.microsoft.com/office/drawing/2014/main" id="{13088739-BDEB-9AF9-74D6-B96B42DA3C4B}"/>
              </a:ext>
            </a:extLst>
          </p:cNvPr>
          <p:cNvSpPr/>
          <p:nvPr/>
        </p:nvSpPr>
        <p:spPr>
          <a:xfrm>
            <a:off x="6795133" y="5490530"/>
            <a:ext cx="486648" cy="1150566"/>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地域援助技術</a:t>
            </a:r>
          </a:p>
        </p:txBody>
      </p:sp>
      <p:sp>
        <p:nvSpPr>
          <p:cNvPr id="24" name="四角形: 角を丸くする 23">
            <a:extLst>
              <a:ext uri="{FF2B5EF4-FFF2-40B4-BE49-F238E27FC236}">
                <a16:creationId xmlns:a16="http://schemas.microsoft.com/office/drawing/2014/main" id="{825327CB-D609-21FD-958C-099CAF651101}"/>
              </a:ext>
            </a:extLst>
          </p:cNvPr>
          <p:cNvSpPr/>
          <p:nvPr/>
        </p:nvSpPr>
        <p:spPr>
          <a:xfrm>
            <a:off x="5512855" y="3320075"/>
            <a:ext cx="1186069" cy="1331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GSV</a:t>
            </a:r>
            <a:r>
              <a:rPr kumimoji="1" lang="ja-JP" altLang="en-US" sz="1400" dirty="0">
                <a:solidFill>
                  <a:schemeClr val="tx1"/>
                </a:solidFill>
              </a:rPr>
              <a:t>の必要性や社会資源の活用・調整するという視点</a:t>
            </a:r>
            <a:endParaRPr kumimoji="1" lang="en-US" altLang="ja-JP" sz="1400" dirty="0">
              <a:solidFill>
                <a:schemeClr val="tx1"/>
              </a:solidFill>
            </a:endParaRPr>
          </a:p>
        </p:txBody>
      </p:sp>
      <p:sp>
        <p:nvSpPr>
          <p:cNvPr id="25" name="四角形: 角を丸くする 24">
            <a:extLst>
              <a:ext uri="{FF2B5EF4-FFF2-40B4-BE49-F238E27FC236}">
                <a16:creationId xmlns:a16="http://schemas.microsoft.com/office/drawing/2014/main" id="{DC4A1027-9A50-79F2-49EA-1206DD13B190}"/>
              </a:ext>
            </a:extLst>
          </p:cNvPr>
          <p:cNvSpPr/>
          <p:nvPr/>
        </p:nvSpPr>
        <p:spPr>
          <a:xfrm>
            <a:off x="7399553" y="3327279"/>
            <a:ext cx="1423283" cy="1331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本人の視点に立った地域アセスと地域課題を協議会で検討するという視点</a:t>
            </a:r>
            <a:endParaRPr kumimoji="1" lang="en-US" altLang="ja-JP" sz="1400" dirty="0">
              <a:solidFill>
                <a:schemeClr val="tx1"/>
              </a:solidFill>
            </a:endParaRPr>
          </a:p>
        </p:txBody>
      </p:sp>
      <p:sp>
        <p:nvSpPr>
          <p:cNvPr id="26" name="四角形: 角を丸くする 25">
            <a:extLst>
              <a:ext uri="{FF2B5EF4-FFF2-40B4-BE49-F238E27FC236}">
                <a16:creationId xmlns:a16="http://schemas.microsoft.com/office/drawing/2014/main" id="{B999B1FC-4CEE-0348-B889-CB93FA98CFEE}"/>
              </a:ext>
            </a:extLst>
          </p:cNvPr>
          <p:cNvSpPr/>
          <p:nvPr/>
        </p:nvSpPr>
        <p:spPr>
          <a:xfrm>
            <a:off x="2035977" y="3320074"/>
            <a:ext cx="1186069" cy="13656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個別支援の確認と意思決定支援という視点</a:t>
            </a:r>
            <a:endParaRPr kumimoji="1" lang="en-US" altLang="ja-JP" sz="1400" dirty="0">
              <a:solidFill>
                <a:schemeClr val="tx1"/>
              </a:solidFill>
            </a:endParaRPr>
          </a:p>
        </p:txBody>
      </p:sp>
      <p:sp>
        <p:nvSpPr>
          <p:cNvPr id="27" name="正方形/長方形 26">
            <a:extLst>
              <a:ext uri="{FF2B5EF4-FFF2-40B4-BE49-F238E27FC236}">
                <a16:creationId xmlns:a16="http://schemas.microsoft.com/office/drawing/2014/main" id="{689CB904-DC05-9F04-2371-D158FED6018C}"/>
              </a:ext>
            </a:extLst>
          </p:cNvPr>
          <p:cNvSpPr/>
          <p:nvPr/>
        </p:nvSpPr>
        <p:spPr>
          <a:xfrm>
            <a:off x="1624295" y="5488118"/>
            <a:ext cx="445272" cy="107048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運営管理</a:t>
            </a:r>
          </a:p>
        </p:txBody>
      </p:sp>
      <p:sp>
        <p:nvSpPr>
          <p:cNvPr id="28" name="四角形: 角を丸くする 27">
            <a:extLst>
              <a:ext uri="{FF2B5EF4-FFF2-40B4-BE49-F238E27FC236}">
                <a16:creationId xmlns:a16="http://schemas.microsoft.com/office/drawing/2014/main" id="{4D40D387-F018-2EEB-9CBF-FF5E4E50ACE2}"/>
              </a:ext>
            </a:extLst>
          </p:cNvPr>
          <p:cNvSpPr/>
          <p:nvPr/>
        </p:nvSpPr>
        <p:spPr>
          <a:xfrm>
            <a:off x="1624295" y="2240422"/>
            <a:ext cx="7051769" cy="50794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実習</a:t>
            </a:r>
            <a:r>
              <a:rPr kumimoji="1" lang="en-US" altLang="ja-JP" dirty="0">
                <a:solidFill>
                  <a:schemeClr val="tx1"/>
                </a:solidFill>
              </a:rPr>
              <a:t>【</a:t>
            </a:r>
            <a:r>
              <a:rPr kumimoji="1" lang="ja-JP" altLang="en-US" dirty="0">
                <a:solidFill>
                  <a:schemeClr val="tx1"/>
                </a:solidFill>
              </a:rPr>
              <a:t>インターバル（義務）</a:t>
            </a:r>
            <a:r>
              <a:rPr kumimoji="1" lang="en-US" altLang="ja-JP" dirty="0">
                <a:solidFill>
                  <a:schemeClr val="tx1"/>
                </a:solidFill>
              </a:rPr>
              <a:t>】</a:t>
            </a:r>
            <a:endParaRPr kumimoji="1" lang="ja-JP" altLang="en-US" dirty="0">
              <a:solidFill>
                <a:schemeClr val="tx1"/>
              </a:solidFill>
            </a:endParaRPr>
          </a:p>
        </p:txBody>
      </p:sp>
      <p:sp>
        <p:nvSpPr>
          <p:cNvPr id="29" name="四角形: 角を丸くする 28">
            <a:extLst>
              <a:ext uri="{FF2B5EF4-FFF2-40B4-BE49-F238E27FC236}">
                <a16:creationId xmlns:a16="http://schemas.microsoft.com/office/drawing/2014/main" id="{363828B9-8C29-1B6F-C2B1-AF659E57B36E}"/>
              </a:ext>
            </a:extLst>
          </p:cNvPr>
          <p:cNvSpPr/>
          <p:nvPr/>
        </p:nvSpPr>
        <p:spPr>
          <a:xfrm>
            <a:off x="1611416" y="4750276"/>
            <a:ext cx="7051769" cy="427503"/>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インターバル（推奨）</a:t>
            </a:r>
          </a:p>
        </p:txBody>
      </p:sp>
      <p:sp>
        <p:nvSpPr>
          <p:cNvPr id="30" name="四角形: 角を丸くする 29">
            <a:extLst>
              <a:ext uri="{FF2B5EF4-FFF2-40B4-BE49-F238E27FC236}">
                <a16:creationId xmlns:a16="http://schemas.microsoft.com/office/drawing/2014/main" id="{460B1AE9-783B-3D6D-0532-533C25185519}"/>
              </a:ext>
            </a:extLst>
          </p:cNvPr>
          <p:cNvSpPr/>
          <p:nvPr/>
        </p:nvSpPr>
        <p:spPr>
          <a:xfrm>
            <a:off x="2056688" y="5427126"/>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相談支援事業所の運営支援</a:t>
            </a:r>
            <a:endParaRPr kumimoji="1" lang="en-US" altLang="ja-JP" sz="1400" dirty="0">
              <a:solidFill>
                <a:schemeClr val="tx1"/>
              </a:solidFill>
            </a:endParaRPr>
          </a:p>
        </p:txBody>
      </p:sp>
      <p:sp>
        <p:nvSpPr>
          <p:cNvPr id="31" name="四角形: 角を丸くする 30">
            <a:extLst>
              <a:ext uri="{FF2B5EF4-FFF2-40B4-BE49-F238E27FC236}">
                <a16:creationId xmlns:a16="http://schemas.microsoft.com/office/drawing/2014/main" id="{52428BDB-9135-F763-8C3F-C5169A0A84BF}"/>
              </a:ext>
            </a:extLst>
          </p:cNvPr>
          <p:cNvSpPr/>
          <p:nvPr/>
        </p:nvSpPr>
        <p:spPr>
          <a:xfrm>
            <a:off x="3796865" y="5427125"/>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個を支えることができる地域つくり</a:t>
            </a:r>
            <a:endParaRPr kumimoji="1" lang="en-US" altLang="ja-JP" sz="1400" dirty="0">
              <a:solidFill>
                <a:schemeClr val="tx1"/>
              </a:solidFill>
            </a:endParaRPr>
          </a:p>
        </p:txBody>
      </p:sp>
      <p:sp>
        <p:nvSpPr>
          <p:cNvPr id="32" name="四角形: 角を丸くする 31">
            <a:extLst>
              <a:ext uri="{FF2B5EF4-FFF2-40B4-BE49-F238E27FC236}">
                <a16:creationId xmlns:a16="http://schemas.microsoft.com/office/drawing/2014/main" id="{6F851F34-5708-7AC2-356F-463670F9962B}"/>
              </a:ext>
            </a:extLst>
          </p:cNvPr>
          <p:cNvSpPr/>
          <p:nvPr/>
        </p:nvSpPr>
        <p:spPr>
          <a:xfrm>
            <a:off x="5512855" y="5416046"/>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相談支援の質の向上と相談支援体制</a:t>
            </a:r>
            <a:endParaRPr kumimoji="1" lang="en-US" altLang="ja-JP" sz="1400" dirty="0">
              <a:solidFill>
                <a:schemeClr val="tx1"/>
              </a:solidFill>
            </a:endParaRPr>
          </a:p>
        </p:txBody>
      </p:sp>
      <p:sp>
        <p:nvSpPr>
          <p:cNvPr id="33" name="四角形: 角を丸くする 32">
            <a:extLst>
              <a:ext uri="{FF2B5EF4-FFF2-40B4-BE49-F238E27FC236}">
                <a16:creationId xmlns:a16="http://schemas.microsoft.com/office/drawing/2014/main" id="{1A5B7944-6318-3BEF-ED72-2F7BAB27E47A}"/>
              </a:ext>
            </a:extLst>
          </p:cNvPr>
          <p:cNvSpPr/>
          <p:nvPr/>
        </p:nvSpPr>
        <p:spPr>
          <a:xfrm>
            <a:off x="7256672" y="5427125"/>
            <a:ext cx="1566164"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地域課題の解決に向けた様々な取り組み</a:t>
            </a:r>
            <a:endParaRPr kumimoji="1" lang="en-US" altLang="ja-JP" sz="1400" dirty="0">
              <a:solidFill>
                <a:schemeClr val="tx1"/>
              </a:solidFill>
            </a:endParaRPr>
          </a:p>
        </p:txBody>
      </p:sp>
      <p:sp>
        <p:nvSpPr>
          <p:cNvPr id="34" name="テキスト ボックス 33">
            <a:extLst>
              <a:ext uri="{FF2B5EF4-FFF2-40B4-BE49-F238E27FC236}">
                <a16:creationId xmlns:a16="http://schemas.microsoft.com/office/drawing/2014/main" id="{E45680C1-EACC-0B96-73BF-49F1D453E2EB}"/>
              </a:ext>
            </a:extLst>
          </p:cNvPr>
          <p:cNvSpPr txBox="1"/>
          <p:nvPr/>
        </p:nvSpPr>
        <p:spPr>
          <a:xfrm>
            <a:off x="6795133" y="3432668"/>
            <a:ext cx="615553" cy="116736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txBody>
          <a:bodyPr vert="eaVert" wrap="square" rtlCol="0">
            <a:spAutoFit/>
          </a:bodyPr>
          <a:lstStyle/>
          <a:p>
            <a:r>
              <a:rPr kumimoji="1" lang="ja-JP" altLang="en-US" sz="1400" b="1" dirty="0">
                <a:solidFill>
                  <a:schemeClr val="bg1"/>
                </a:solidFill>
              </a:rPr>
              <a:t>地域を作る相談支援</a:t>
            </a:r>
            <a:r>
              <a:rPr kumimoji="1" lang="en-US" altLang="ja-JP" sz="1400" b="1" dirty="0">
                <a:solidFill>
                  <a:schemeClr val="bg1"/>
                </a:solidFill>
              </a:rPr>
              <a:t>(CSW)</a:t>
            </a:r>
            <a:endParaRPr kumimoji="1" lang="ja-JP" altLang="en-US" sz="1400" b="1" dirty="0">
              <a:solidFill>
                <a:schemeClr val="bg1"/>
              </a:solidFill>
            </a:endParaRPr>
          </a:p>
        </p:txBody>
      </p:sp>
      <p:sp>
        <p:nvSpPr>
          <p:cNvPr id="35" name="正方形/長方形 34">
            <a:extLst>
              <a:ext uri="{FF2B5EF4-FFF2-40B4-BE49-F238E27FC236}">
                <a16:creationId xmlns:a16="http://schemas.microsoft.com/office/drawing/2014/main" id="{7B8BCBD4-CFDE-6585-B995-F184ACDEA9A9}"/>
              </a:ext>
            </a:extLst>
          </p:cNvPr>
          <p:cNvSpPr/>
          <p:nvPr/>
        </p:nvSpPr>
        <p:spPr>
          <a:xfrm>
            <a:off x="5072884" y="3457612"/>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人材育成</a:t>
            </a:r>
            <a:r>
              <a:rPr kumimoji="1" lang="en-US" altLang="ja-JP" sz="1200" b="1" dirty="0"/>
              <a:t>GSV</a:t>
            </a:r>
            <a:endParaRPr kumimoji="1" lang="ja-JP" altLang="en-US" sz="1200" b="1" dirty="0"/>
          </a:p>
        </p:txBody>
      </p:sp>
      <p:sp>
        <p:nvSpPr>
          <p:cNvPr id="6" name="正方形/長方形 5">
            <a:extLst>
              <a:ext uri="{FF2B5EF4-FFF2-40B4-BE49-F238E27FC236}">
                <a16:creationId xmlns:a16="http://schemas.microsoft.com/office/drawing/2014/main" id="{B85187CD-51BF-0B1D-02BE-5F2CC5DA941F}"/>
              </a:ext>
            </a:extLst>
          </p:cNvPr>
          <p:cNvSpPr/>
          <p:nvPr/>
        </p:nvSpPr>
        <p:spPr>
          <a:xfrm>
            <a:off x="836023" y="981163"/>
            <a:ext cx="682180" cy="11749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off-JT</a:t>
            </a:r>
            <a:endParaRPr kumimoji="1" lang="ja-JP" altLang="en-US" dirty="0"/>
          </a:p>
        </p:txBody>
      </p:sp>
      <p:sp>
        <p:nvSpPr>
          <p:cNvPr id="12" name="正方形/長方形 11">
            <a:extLst>
              <a:ext uri="{FF2B5EF4-FFF2-40B4-BE49-F238E27FC236}">
                <a16:creationId xmlns:a16="http://schemas.microsoft.com/office/drawing/2014/main" id="{9B6836C3-2CCA-307B-5409-90188BE31E59}"/>
              </a:ext>
            </a:extLst>
          </p:cNvPr>
          <p:cNvSpPr/>
          <p:nvPr/>
        </p:nvSpPr>
        <p:spPr>
          <a:xfrm>
            <a:off x="836023" y="2233738"/>
            <a:ext cx="677751" cy="5146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OJT</a:t>
            </a:r>
          </a:p>
          <a:p>
            <a:pPr algn="ctr"/>
            <a:r>
              <a:rPr kumimoji="1" lang="en-US" altLang="ja-JP" sz="1200" dirty="0"/>
              <a:t>(</a:t>
            </a:r>
            <a:r>
              <a:rPr kumimoji="1" lang="ja-JP" altLang="en-US" sz="1200" dirty="0"/>
              <a:t>体験</a:t>
            </a:r>
            <a:r>
              <a:rPr kumimoji="1" lang="en-US" altLang="ja-JP" sz="1200" dirty="0"/>
              <a:t>)</a:t>
            </a:r>
            <a:endParaRPr kumimoji="1" lang="ja-JP" altLang="en-US" sz="1200" dirty="0"/>
          </a:p>
        </p:txBody>
      </p:sp>
      <p:sp>
        <p:nvSpPr>
          <p:cNvPr id="13" name="正方形/長方形 12">
            <a:extLst>
              <a:ext uri="{FF2B5EF4-FFF2-40B4-BE49-F238E27FC236}">
                <a16:creationId xmlns:a16="http://schemas.microsoft.com/office/drawing/2014/main" id="{221F7D24-63D5-6F22-0C9D-333EE44EAA5C}"/>
              </a:ext>
            </a:extLst>
          </p:cNvPr>
          <p:cNvSpPr/>
          <p:nvPr/>
        </p:nvSpPr>
        <p:spPr>
          <a:xfrm>
            <a:off x="836023" y="3327279"/>
            <a:ext cx="682180" cy="135841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off-JT</a:t>
            </a:r>
            <a:endParaRPr kumimoji="1" lang="ja-JP" altLang="en-US" dirty="0"/>
          </a:p>
        </p:txBody>
      </p:sp>
      <p:sp>
        <p:nvSpPr>
          <p:cNvPr id="18" name="正方形/長方形 17">
            <a:extLst>
              <a:ext uri="{FF2B5EF4-FFF2-40B4-BE49-F238E27FC236}">
                <a16:creationId xmlns:a16="http://schemas.microsoft.com/office/drawing/2014/main" id="{61D8C7B7-C616-BFA1-058D-992CD40C6F24}"/>
              </a:ext>
            </a:extLst>
          </p:cNvPr>
          <p:cNvSpPr/>
          <p:nvPr/>
        </p:nvSpPr>
        <p:spPr>
          <a:xfrm>
            <a:off x="836023" y="4750276"/>
            <a:ext cx="677751" cy="4480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OJT</a:t>
            </a:r>
          </a:p>
          <a:p>
            <a:pPr algn="ctr"/>
            <a:r>
              <a:rPr kumimoji="1" lang="en-US" altLang="ja-JP" sz="1200" dirty="0"/>
              <a:t>(</a:t>
            </a:r>
            <a:r>
              <a:rPr kumimoji="1" lang="ja-JP" altLang="en-US" sz="1200" dirty="0"/>
              <a:t>体験</a:t>
            </a:r>
            <a:r>
              <a:rPr kumimoji="1" lang="en-US" altLang="ja-JP" sz="1200" dirty="0"/>
              <a:t>)</a:t>
            </a:r>
            <a:endParaRPr kumimoji="1" lang="ja-JP" altLang="en-US" sz="1200" dirty="0"/>
          </a:p>
        </p:txBody>
      </p:sp>
      <p:cxnSp>
        <p:nvCxnSpPr>
          <p:cNvPr id="36" name="直線矢印コネクタ 35">
            <a:extLst>
              <a:ext uri="{FF2B5EF4-FFF2-40B4-BE49-F238E27FC236}">
                <a16:creationId xmlns:a16="http://schemas.microsoft.com/office/drawing/2014/main" id="{2BCBB9F0-8A6D-57B6-B6CB-4D878A358F7B}"/>
              </a:ext>
            </a:extLst>
          </p:cNvPr>
          <p:cNvCxnSpPr>
            <a:cxnSpLocks/>
            <a:stCxn id="40" idx="3"/>
            <a:endCxn id="38" idx="1"/>
          </p:cNvCxnSpPr>
          <p:nvPr/>
        </p:nvCxnSpPr>
        <p:spPr>
          <a:xfrm flipV="1">
            <a:off x="6410747" y="792104"/>
            <a:ext cx="434189" cy="46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四角形: 角を丸くする 37">
            <a:extLst>
              <a:ext uri="{FF2B5EF4-FFF2-40B4-BE49-F238E27FC236}">
                <a16:creationId xmlns:a16="http://schemas.microsoft.com/office/drawing/2014/main" id="{B862578D-4388-5861-3C85-7B3E4E1F112F}"/>
              </a:ext>
            </a:extLst>
          </p:cNvPr>
          <p:cNvSpPr/>
          <p:nvPr/>
        </p:nvSpPr>
        <p:spPr>
          <a:xfrm>
            <a:off x="6844936" y="672350"/>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0" name="四角形: 角を丸くする 39">
            <a:extLst>
              <a:ext uri="{FF2B5EF4-FFF2-40B4-BE49-F238E27FC236}">
                <a16:creationId xmlns:a16="http://schemas.microsoft.com/office/drawing/2014/main" id="{5361732B-3C3A-3CB6-3CD8-11F1369FC3EE}"/>
              </a:ext>
            </a:extLst>
          </p:cNvPr>
          <p:cNvSpPr/>
          <p:nvPr/>
        </p:nvSpPr>
        <p:spPr>
          <a:xfrm>
            <a:off x="3477891" y="681668"/>
            <a:ext cx="2932856" cy="230189"/>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相談支援の基礎</a:t>
            </a:r>
            <a:r>
              <a:rPr kumimoji="1" lang="en-US" altLang="ja-JP" sz="10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知る・体験する</a:t>
            </a:r>
            <a:r>
              <a:rPr kumimoji="1" lang="en-US" altLang="ja-JP" sz="10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イメージ形成</a:t>
            </a:r>
          </a:p>
        </p:txBody>
      </p:sp>
      <p:cxnSp>
        <p:nvCxnSpPr>
          <p:cNvPr id="47" name="直線矢印コネクタ 46">
            <a:extLst>
              <a:ext uri="{FF2B5EF4-FFF2-40B4-BE49-F238E27FC236}">
                <a16:creationId xmlns:a16="http://schemas.microsoft.com/office/drawing/2014/main" id="{C40D4358-4E27-72CC-1265-174CE56082BD}"/>
              </a:ext>
            </a:extLst>
          </p:cNvPr>
          <p:cNvCxnSpPr>
            <a:cxnSpLocks/>
            <a:stCxn id="49" idx="3"/>
            <a:endCxn id="48" idx="1"/>
          </p:cNvCxnSpPr>
          <p:nvPr/>
        </p:nvCxnSpPr>
        <p:spPr>
          <a:xfrm>
            <a:off x="6424922" y="3117071"/>
            <a:ext cx="434189" cy="711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四角形: 角を丸くする 47">
            <a:extLst>
              <a:ext uri="{FF2B5EF4-FFF2-40B4-BE49-F238E27FC236}">
                <a16:creationId xmlns:a16="http://schemas.microsoft.com/office/drawing/2014/main" id="{8B0D1C18-C794-02E7-C66B-622CE1615CD7}"/>
              </a:ext>
            </a:extLst>
          </p:cNvPr>
          <p:cNvSpPr/>
          <p:nvPr/>
        </p:nvSpPr>
        <p:spPr>
          <a:xfrm>
            <a:off x="6859111" y="3004431"/>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9" name="四角形: 角を丸くする 48">
            <a:extLst>
              <a:ext uri="{FF2B5EF4-FFF2-40B4-BE49-F238E27FC236}">
                <a16:creationId xmlns:a16="http://schemas.microsoft.com/office/drawing/2014/main" id="{E5F1F97E-5C95-3176-6B54-EF05D6258598}"/>
              </a:ext>
            </a:extLst>
          </p:cNvPr>
          <p:cNvSpPr/>
          <p:nvPr/>
        </p:nvSpPr>
        <p:spPr>
          <a:xfrm>
            <a:off x="3147237" y="2990203"/>
            <a:ext cx="3277685" cy="25373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自らの実践を振り返るとともに更なる実践力の向上を図る</a:t>
            </a:r>
          </a:p>
        </p:txBody>
      </p:sp>
      <p:sp>
        <p:nvSpPr>
          <p:cNvPr id="19" name="スライド番号プレースホルダー 3">
            <a:extLst>
              <a:ext uri="{FF2B5EF4-FFF2-40B4-BE49-F238E27FC236}">
                <a16:creationId xmlns:a16="http://schemas.microsoft.com/office/drawing/2014/main" id="{9B0827E3-BAB6-D317-F6BB-851A6463AFC2}"/>
              </a:ext>
            </a:extLst>
          </p:cNvPr>
          <p:cNvSpPr>
            <a:spLocks noGrp="1"/>
          </p:cNvSpPr>
          <p:nvPr>
            <p:ph type="sldNum" sz="quarter" idx="12"/>
          </p:nvPr>
        </p:nvSpPr>
        <p:spPr>
          <a:xfrm>
            <a:off x="6997582" y="6479921"/>
            <a:ext cx="2057400" cy="365125"/>
          </a:xfrm>
        </p:spPr>
        <p:txBody>
          <a:bodyPr/>
          <a:lstStyle/>
          <a:p>
            <a:fld id="{2ADEAB0B-3364-414D-832E-F3CDA843F507}" type="slidenum">
              <a:rPr kumimoji="1" lang="ja-JP" altLang="en-US" smtClean="0"/>
              <a:pPr/>
              <a:t>2</a:t>
            </a:fld>
            <a:endParaRPr kumimoji="1" lang="ja-JP" altLang="en-US" dirty="0"/>
          </a:p>
        </p:txBody>
      </p:sp>
    </p:spTree>
    <p:extLst>
      <p:ext uri="{BB962C8B-B14F-4D97-AF65-F5344CB8AC3E}">
        <p14:creationId xmlns:p14="http://schemas.microsoft.com/office/powerpoint/2010/main" val="326882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A394155F-50B3-6357-534E-C71C9C979D27}"/>
              </a:ext>
            </a:extLst>
          </p:cNvPr>
          <p:cNvSpPr/>
          <p:nvPr/>
        </p:nvSpPr>
        <p:spPr>
          <a:xfrm>
            <a:off x="3782121" y="3320075"/>
            <a:ext cx="1186069" cy="13484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福祉コミュニティとしての地域づくりの視点</a:t>
            </a:r>
          </a:p>
        </p:txBody>
      </p:sp>
      <p:sp>
        <p:nvSpPr>
          <p:cNvPr id="2" name="タイトル 1">
            <a:extLst>
              <a:ext uri="{FF2B5EF4-FFF2-40B4-BE49-F238E27FC236}">
                <a16:creationId xmlns:a16="http://schemas.microsoft.com/office/drawing/2014/main" id="{7D2464B6-978A-070B-E85A-3C1412FEF751}"/>
              </a:ext>
            </a:extLst>
          </p:cNvPr>
          <p:cNvSpPr>
            <a:spLocks noGrp="1"/>
          </p:cNvSpPr>
          <p:nvPr>
            <p:ph type="title" idx="4294967295"/>
          </p:nvPr>
        </p:nvSpPr>
        <p:spPr>
          <a:xfrm>
            <a:off x="0" y="38101"/>
            <a:ext cx="9144000" cy="587766"/>
          </a:xfrm>
        </p:spPr>
        <p:txBody>
          <a:bodyPr>
            <a:normAutofit/>
          </a:bodyPr>
          <a:lstStyle/>
          <a:p>
            <a:pPr algn="ctr"/>
            <a:r>
              <a:rPr kumimoji="1" lang="ja-JP" altLang="en-US" sz="3200" dirty="0"/>
              <a:t>実地研修（インターバル）の意義</a:t>
            </a:r>
          </a:p>
        </p:txBody>
      </p:sp>
      <p:sp>
        <p:nvSpPr>
          <p:cNvPr id="3" name="正方形/長方形 2">
            <a:extLst>
              <a:ext uri="{FF2B5EF4-FFF2-40B4-BE49-F238E27FC236}">
                <a16:creationId xmlns:a16="http://schemas.microsoft.com/office/drawing/2014/main" id="{4AEFE14A-8C4D-44A9-DCA4-B7C7921A7B67}"/>
              </a:ext>
            </a:extLst>
          </p:cNvPr>
          <p:cNvSpPr/>
          <p:nvPr/>
        </p:nvSpPr>
        <p:spPr>
          <a:xfrm>
            <a:off x="393568" y="681668"/>
            <a:ext cx="318052" cy="2083955"/>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初任</a:t>
            </a:r>
          </a:p>
          <a:p>
            <a:pPr algn="ctr"/>
            <a:r>
              <a:rPr kumimoji="1" lang="ja-JP" altLang="en-US" dirty="0">
                <a:solidFill>
                  <a:schemeClr val="tx1"/>
                </a:solidFill>
              </a:rPr>
              <a:t>者研修</a:t>
            </a:r>
          </a:p>
        </p:txBody>
      </p:sp>
      <p:sp>
        <p:nvSpPr>
          <p:cNvPr id="4" name="正方形/長方形 3">
            <a:extLst>
              <a:ext uri="{FF2B5EF4-FFF2-40B4-BE49-F238E27FC236}">
                <a16:creationId xmlns:a16="http://schemas.microsoft.com/office/drawing/2014/main" id="{C5CF1C93-BEFD-0789-CFDD-98E546A6DCD3}"/>
              </a:ext>
            </a:extLst>
          </p:cNvPr>
          <p:cNvSpPr/>
          <p:nvPr/>
        </p:nvSpPr>
        <p:spPr>
          <a:xfrm>
            <a:off x="381229" y="2990203"/>
            <a:ext cx="318052" cy="21875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現任研修</a:t>
            </a:r>
          </a:p>
        </p:txBody>
      </p:sp>
      <p:sp>
        <p:nvSpPr>
          <p:cNvPr id="5" name="正方形/長方形 4">
            <a:extLst>
              <a:ext uri="{FF2B5EF4-FFF2-40B4-BE49-F238E27FC236}">
                <a16:creationId xmlns:a16="http://schemas.microsoft.com/office/drawing/2014/main" id="{AD49E918-8215-F4CF-BB68-E89A80374A2E}"/>
              </a:ext>
            </a:extLst>
          </p:cNvPr>
          <p:cNvSpPr/>
          <p:nvPr/>
        </p:nvSpPr>
        <p:spPr>
          <a:xfrm>
            <a:off x="393568" y="5513114"/>
            <a:ext cx="318052" cy="116296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主任</a:t>
            </a:r>
          </a:p>
        </p:txBody>
      </p:sp>
      <p:cxnSp>
        <p:nvCxnSpPr>
          <p:cNvPr id="7" name="直線コネクタ 6">
            <a:extLst>
              <a:ext uri="{FF2B5EF4-FFF2-40B4-BE49-F238E27FC236}">
                <a16:creationId xmlns:a16="http://schemas.microsoft.com/office/drawing/2014/main" id="{3ADB7FA1-7CCC-0AA2-7F18-45D31630A9E1}"/>
              </a:ext>
            </a:extLst>
          </p:cNvPr>
          <p:cNvCxnSpPr>
            <a:cxnSpLocks/>
          </p:cNvCxnSpPr>
          <p:nvPr/>
        </p:nvCxnSpPr>
        <p:spPr>
          <a:xfrm>
            <a:off x="148286" y="2901793"/>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4BC6763B-67DE-5B01-9BEE-C8FA025103DA}"/>
              </a:ext>
            </a:extLst>
          </p:cNvPr>
          <p:cNvCxnSpPr>
            <a:cxnSpLocks/>
          </p:cNvCxnSpPr>
          <p:nvPr/>
        </p:nvCxnSpPr>
        <p:spPr>
          <a:xfrm>
            <a:off x="148286" y="5344341"/>
            <a:ext cx="87344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DD2900A2-0A35-D019-B05B-1468BCB8E553}"/>
              </a:ext>
            </a:extLst>
          </p:cNvPr>
          <p:cNvSpPr/>
          <p:nvPr/>
        </p:nvSpPr>
        <p:spPr>
          <a:xfrm>
            <a:off x="1611416" y="981165"/>
            <a:ext cx="6997147" cy="11749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ケアマネジメントプロセス（基礎）</a:t>
            </a:r>
            <a:endParaRPr kumimoji="1" lang="en-US" altLang="ja-JP" dirty="0">
              <a:solidFill>
                <a:schemeClr val="tx1"/>
              </a:solidFill>
            </a:endParaRPr>
          </a:p>
          <a:p>
            <a:pPr algn="ctr"/>
            <a:endParaRPr kumimoji="1" lang="en-US" altLang="ja-JP" dirty="0">
              <a:solidFill>
                <a:schemeClr val="tx1"/>
              </a:solidFill>
            </a:endParaRPr>
          </a:p>
          <a:p>
            <a:pPr algn="ctr"/>
            <a:endParaRPr kumimoji="1" lang="en-US" altLang="ja-JP" dirty="0">
              <a:solidFill>
                <a:schemeClr val="tx1"/>
              </a:solidFill>
            </a:endParaRPr>
          </a:p>
          <a:p>
            <a:pPr algn="ctr"/>
            <a:endParaRPr kumimoji="1" lang="ja-JP" altLang="en-US" dirty="0">
              <a:solidFill>
                <a:schemeClr val="tx1"/>
              </a:solidFill>
            </a:endParaRPr>
          </a:p>
        </p:txBody>
      </p:sp>
      <p:sp>
        <p:nvSpPr>
          <p:cNvPr id="10" name="正方形/長方形 9">
            <a:extLst>
              <a:ext uri="{FF2B5EF4-FFF2-40B4-BE49-F238E27FC236}">
                <a16:creationId xmlns:a16="http://schemas.microsoft.com/office/drawing/2014/main" id="{DBA17579-3D1A-F4B5-1228-FD5CDBB10D96}"/>
              </a:ext>
            </a:extLst>
          </p:cNvPr>
          <p:cNvSpPr/>
          <p:nvPr/>
        </p:nvSpPr>
        <p:spPr>
          <a:xfrm>
            <a:off x="1896835" y="1330059"/>
            <a:ext cx="1505773" cy="73770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本人像の把握・ニーズ整理・支援・計画作成</a:t>
            </a:r>
          </a:p>
        </p:txBody>
      </p:sp>
      <p:sp>
        <p:nvSpPr>
          <p:cNvPr id="11" name="正方形/長方形 10">
            <a:extLst>
              <a:ext uri="{FF2B5EF4-FFF2-40B4-BE49-F238E27FC236}">
                <a16:creationId xmlns:a16="http://schemas.microsoft.com/office/drawing/2014/main" id="{CEA5A30B-728F-E285-BF3D-A90ADB940ABF}"/>
              </a:ext>
            </a:extLst>
          </p:cNvPr>
          <p:cNvSpPr/>
          <p:nvPr/>
        </p:nvSpPr>
        <p:spPr>
          <a:xfrm>
            <a:off x="3688027" y="1343863"/>
            <a:ext cx="1975815" cy="737708"/>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ストレングスの視点とインフォーマルの活用</a:t>
            </a:r>
            <a:endParaRPr kumimoji="1" lang="en-US" altLang="ja-JP" sz="1400" b="1" dirty="0"/>
          </a:p>
        </p:txBody>
      </p:sp>
      <p:sp>
        <p:nvSpPr>
          <p:cNvPr id="14" name="正方形/長方形 13">
            <a:extLst>
              <a:ext uri="{FF2B5EF4-FFF2-40B4-BE49-F238E27FC236}">
                <a16:creationId xmlns:a16="http://schemas.microsoft.com/office/drawing/2014/main" id="{28C62997-D2BA-072B-C948-7CA24BF21FDA}"/>
              </a:ext>
            </a:extLst>
          </p:cNvPr>
          <p:cNvSpPr/>
          <p:nvPr/>
        </p:nvSpPr>
        <p:spPr>
          <a:xfrm>
            <a:off x="5932372" y="1336432"/>
            <a:ext cx="922786" cy="737707"/>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支援に関する協議の体験</a:t>
            </a:r>
          </a:p>
        </p:txBody>
      </p:sp>
      <p:sp>
        <p:nvSpPr>
          <p:cNvPr id="15" name="正方形/長方形 14">
            <a:extLst>
              <a:ext uri="{FF2B5EF4-FFF2-40B4-BE49-F238E27FC236}">
                <a16:creationId xmlns:a16="http://schemas.microsoft.com/office/drawing/2014/main" id="{314CF6FE-801B-9DF6-405D-0865F0CA3A71}"/>
              </a:ext>
            </a:extLst>
          </p:cNvPr>
          <p:cNvSpPr/>
          <p:nvPr/>
        </p:nvSpPr>
        <p:spPr>
          <a:xfrm>
            <a:off x="7076200" y="1336433"/>
            <a:ext cx="1260684" cy="737707"/>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協議会を知る</a:t>
            </a:r>
          </a:p>
        </p:txBody>
      </p:sp>
      <p:sp>
        <p:nvSpPr>
          <p:cNvPr id="16" name="正方形/長方形 15">
            <a:extLst>
              <a:ext uri="{FF2B5EF4-FFF2-40B4-BE49-F238E27FC236}">
                <a16:creationId xmlns:a16="http://schemas.microsoft.com/office/drawing/2014/main" id="{9F2FFBBB-3DD6-208C-9FA6-AA066ACBA805}"/>
              </a:ext>
            </a:extLst>
          </p:cNvPr>
          <p:cNvSpPr/>
          <p:nvPr/>
        </p:nvSpPr>
        <p:spPr>
          <a:xfrm>
            <a:off x="1611416" y="3457612"/>
            <a:ext cx="445272" cy="10704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個別支援</a:t>
            </a:r>
          </a:p>
        </p:txBody>
      </p:sp>
      <p:sp>
        <p:nvSpPr>
          <p:cNvPr id="17" name="正方形/長方形 16">
            <a:extLst>
              <a:ext uri="{FF2B5EF4-FFF2-40B4-BE49-F238E27FC236}">
                <a16:creationId xmlns:a16="http://schemas.microsoft.com/office/drawing/2014/main" id="{59668E78-B113-29B4-8C68-B687BC0C5F77}"/>
              </a:ext>
            </a:extLst>
          </p:cNvPr>
          <p:cNvSpPr/>
          <p:nvPr/>
        </p:nvSpPr>
        <p:spPr>
          <a:xfrm>
            <a:off x="3342150" y="3457612"/>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多職種連携</a:t>
            </a:r>
          </a:p>
        </p:txBody>
      </p:sp>
      <p:sp>
        <p:nvSpPr>
          <p:cNvPr id="20" name="正方形/長方形 19">
            <a:extLst>
              <a:ext uri="{FF2B5EF4-FFF2-40B4-BE49-F238E27FC236}">
                <a16:creationId xmlns:a16="http://schemas.microsoft.com/office/drawing/2014/main" id="{84DDFFA0-0B6F-AA3F-1CBA-4DCCE133FC6F}"/>
              </a:ext>
            </a:extLst>
          </p:cNvPr>
          <p:cNvSpPr/>
          <p:nvPr/>
        </p:nvSpPr>
        <p:spPr>
          <a:xfrm>
            <a:off x="3356645" y="5516358"/>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多職種協働</a:t>
            </a:r>
          </a:p>
        </p:txBody>
      </p:sp>
      <p:sp>
        <p:nvSpPr>
          <p:cNvPr id="21" name="正方形/長方形 20">
            <a:extLst>
              <a:ext uri="{FF2B5EF4-FFF2-40B4-BE49-F238E27FC236}">
                <a16:creationId xmlns:a16="http://schemas.microsoft.com/office/drawing/2014/main" id="{1C7B95DC-7744-E480-AA3B-32C45F505515}"/>
              </a:ext>
            </a:extLst>
          </p:cNvPr>
          <p:cNvSpPr/>
          <p:nvPr/>
        </p:nvSpPr>
        <p:spPr>
          <a:xfrm>
            <a:off x="5072884" y="5505279"/>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人材育成</a:t>
            </a:r>
          </a:p>
        </p:txBody>
      </p:sp>
      <p:sp>
        <p:nvSpPr>
          <p:cNvPr id="22" name="正方形/長方形 21">
            <a:extLst>
              <a:ext uri="{FF2B5EF4-FFF2-40B4-BE49-F238E27FC236}">
                <a16:creationId xmlns:a16="http://schemas.microsoft.com/office/drawing/2014/main" id="{13088739-BDEB-9AF9-74D6-B96B42DA3C4B}"/>
              </a:ext>
            </a:extLst>
          </p:cNvPr>
          <p:cNvSpPr/>
          <p:nvPr/>
        </p:nvSpPr>
        <p:spPr>
          <a:xfrm>
            <a:off x="6795133" y="5490530"/>
            <a:ext cx="486648" cy="1150566"/>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地域援助技術</a:t>
            </a:r>
          </a:p>
        </p:txBody>
      </p:sp>
      <p:sp>
        <p:nvSpPr>
          <p:cNvPr id="24" name="四角形: 角を丸くする 23">
            <a:extLst>
              <a:ext uri="{FF2B5EF4-FFF2-40B4-BE49-F238E27FC236}">
                <a16:creationId xmlns:a16="http://schemas.microsoft.com/office/drawing/2014/main" id="{825327CB-D609-21FD-958C-099CAF651101}"/>
              </a:ext>
            </a:extLst>
          </p:cNvPr>
          <p:cNvSpPr/>
          <p:nvPr/>
        </p:nvSpPr>
        <p:spPr>
          <a:xfrm>
            <a:off x="5512855" y="3320075"/>
            <a:ext cx="1186069" cy="1331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GSV</a:t>
            </a:r>
            <a:r>
              <a:rPr kumimoji="1" lang="ja-JP" altLang="en-US" sz="1400" dirty="0">
                <a:solidFill>
                  <a:schemeClr val="tx1"/>
                </a:solidFill>
              </a:rPr>
              <a:t>の必要性や社会資源の活用・調整するという視点</a:t>
            </a:r>
            <a:endParaRPr kumimoji="1" lang="en-US" altLang="ja-JP" sz="1400" dirty="0">
              <a:solidFill>
                <a:schemeClr val="tx1"/>
              </a:solidFill>
            </a:endParaRPr>
          </a:p>
        </p:txBody>
      </p:sp>
      <p:sp>
        <p:nvSpPr>
          <p:cNvPr id="25" name="四角形: 角を丸くする 24">
            <a:extLst>
              <a:ext uri="{FF2B5EF4-FFF2-40B4-BE49-F238E27FC236}">
                <a16:creationId xmlns:a16="http://schemas.microsoft.com/office/drawing/2014/main" id="{DC4A1027-9A50-79F2-49EA-1206DD13B190}"/>
              </a:ext>
            </a:extLst>
          </p:cNvPr>
          <p:cNvSpPr/>
          <p:nvPr/>
        </p:nvSpPr>
        <p:spPr>
          <a:xfrm>
            <a:off x="7399553" y="3327279"/>
            <a:ext cx="1423283" cy="1331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本人の視点に立った地域アセスと地域課題を協議会で検討するという視点</a:t>
            </a:r>
            <a:endParaRPr kumimoji="1" lang="en-US" altLang="ja-JP" sz="1400" dirty="0">
              <a:solidFill>
                <a:schemeClr val="tx1"/>
              </a:solidFill>
            </a:endParaRPr>
          </a:p>
        </p:txBody>
      </p:sp>
      <p:sp>
        <p:nvSpPr>
          <p:cNvPr id="26" name="四角形: 角を丸くする 25">
            <a:extLst>
              <a:ext uri="{FF2B5EF4-FFF2-40B4-BE49-F238E27FC236}">
                <a16:creationId xmlns:a16="http://schemas.microsoft.com/office/drawing/2014/main" id="{B999B1FC-4CEE-0348-B889-CB93FA98CFEE}"/>
              </a:ext>
            </a:extLst>
          </p:cNvPr>
          <p:cNvSpPr/>
          <p:nvPr/>
        </p:nvSpPr>
        <p:spPr>
          <a:xfrm>
            <a:off x="2035977" y="3320074"/>
            <a:ext cx="1186069" cy="13656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個別支援の確認と意思決定支援という視点</a:t>
            </a:r>
            <a:endParaRPr kumimoji="1" lang="en-US" altLang="ja-JP" sz="1400" dirty="0">
              <a:solidFill>
                <a:schemeClr val="tx1"/>
              </a:solidFill>
            </a:endParaRPr>
          </a:p>
        </p:txBody>
      </p:sp>
      <p:sp>
        <p:nvSpPr>
          <p:cNvPr id="27" name="正方形/長方形 26">
            <a:extLst>
              <a:ext uri="{FF2B5EF4-FFF2-40B4-BE49-F238E27FC236}">
                <a16:creationId xmlns:a16="http://schemas.microsoft.com/office/drawing/2014/main" id="{689CB904-DC05-9F04-2371-D158FED6018C}"/>
              </a:ext>
            </a:extLst>
          </p:cNvPr>
          <p:cNvSpPr/>
          <p:nvPr/>
        </p:nvSpPr>
        <p:spPr>
          <a:xfrm>
            <a:off x="1624295" y="5488118"/>
            <a:ext cx="445272" cy="107048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運営管理</a:t>
            </a:r>
          </a:p>
        </p:txBody>
      </p:sp>
      <p:sp>
        <p:nvSpPr>
          <p:cNvPr id="28" name="四角形: 角を丸くする 27">
            <a:extLst>
              <a:ext uri="{FF2B5EF4-FFF2-40B4-BE49-F238E27FC236}">
                <a16:creationId xmlns:a16="http://schemas.microsoft.com/office/drawing/2014/main" id="{4D40D387-F018-2EEB-9CBF-FF5E4E50ACE2}"/>
              </a:ext>
            </a:extLst>
          </p:cNvPr>
          <p:cNvSpPr/>
          <p:nvPr/>
        </p:nvSpPr>
        <p:spPr>
          <a:xfrm>
            <a:off x="1624295" y="2240422"/>
            <a:ext cx="7051769" cy="507946"/>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　　　　　　　　　　　　　　　実習</a:t>
            </a:r>
            <a:r>
              <a:rPr kumimoji="1" lang="en-US" altLang="ja-JP" dirty="0">
                <a:solidFill>
                  <a:schemeClr val="tx1"/>
                </a:solidFill>
              </a:rPr>
              <a:t>【</a:t>
            </a:r>
            <a:r>
              <a:rPr kumimoji="1" lang="ja-JP" altLang="en-US" dirty="0">
                <a:solidFill>
                  <a:schemeClr val="tx1"/>
                </a:solidFill>
              </a:rPr>
              <a:t>インターバル（義務）</a:t>
            </a:r>
            <a:r>
              <a:rPr kumimoji="1" lang="en-US" altLang="ja-JP" dirty="0">
                <a:solidFill>
                  <a:schemeClr val="tx1"/>
                </a:solidFill>
              </a:rPr>
              <a:t>】</a:t>
            </a:r>
            <a:endParaRPr kumimoji="1" lang="ja-JP" altLang="en-US" dirty="0">
              <a:solidFill>
                <a:schemeClr val="tx1"/>
              </a:solidFill>
            </a:endParaRPr>
          </a:p>
        </p:txBody>
      </p:sp>
      <p:sp>
        <p:nvSpPr>
          <p:cNvPr id="29" name="四角形: 角を丸くする 28">
            <a:extLst>
              <a:ext uri="{FF2B5EF4-FFF2-40B4-BE49-F238E27FC236}">
                <a16:creationId xmlns:a16="http://schemas.microsoft.com/office/drawing/2014/main" id="{363828B9-8C29-1B6F-C2B1-AF659E57B36E}"/>
              </a:ext>
            </a:extLst>
          </p:cNvPr>
          <p:cNvSpPr/>
          <p:nvPr/>
        </p:nvSpPr>
        <p:spPr>
          <a:xfrm>
            <a:off x="1611416" y="4750276"/>
            <a:ext cx="7051769" cy="427503"/>
          </a:xfrm>
          <a:prstGeom prst="roundRect">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81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　　　　　　　　　　　インターバル（推奨）</a:t>
            </a:r>
          </a:p>
        </p:txBody>
      </p:sp>
      <p:sp>
        <p:nvSpPr>
          <p:cNvPr id="30" name="四角形: 角を丸くする 29">
            <a:extLst>
              <a:ext uri="{FF2B5EF4-FFF2-40B4-BE49-F238E27FC236}">
                <a16:creationId xmlns:a16="http://schemas.microsoft.com/office/drawing/2014/main" id="{460B1AE9-783B-3D6D-0532-533C25185519}"/>
              </a:ext>
            </a:extLst>
          </p:cNvPr>
          <p:cNvSpPr/>
          <p:nvPr/>
        </p:nvSpPr>
        <p:spPr>
          <a:xfrm>
            <a:off x="2056688" y="5427126"/>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相談支援事業所の運営支援</a:t>
            </a:r>
            <a:endParaRPr kumimoji="1" lang="en-US" altLang="ja-JP" sz="1400" dirty="0">
              <a:solidFill>
                <a:schemeClr val="tx1"/>
              </a:solidFill>
            </a:endParaRPr>
          </a:p>
        </p:txBody>
      </p:sp>
      <p:sp>
        <p:nvSpPr>
          <p:cNvPr id="31" name="四角形: 角を丸くする 30">
            <a:extLst>
              <a:ext uri="{FF2B5EF4-FFF2-40B4-BE49-F238E27FC236}">
                <a16:creationId xmlns:a16="http://schemas.microsoft.com/office/drawing/2014/main" id="{52428BDB-9135-F763-8C3F-C5169A0A84BF}"/>
              </a:ext>
            </a:extLst>
          </p:cNvPr>
          <p:cNvSpPr/>
          <p:nvPr/>
        </p:nvSpPr>
        <p:spPr>
          <a:xfrm>
            <a:off x="3796865" y="5427125"/>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個を支えることができる地域つくり</a:t>
            </a:r>
            <a:endParaRPr kumimoji="1" lang="en-US" altLang="ja-JP" sz="1400" dirty="0">
              <a:solidFill>
                <a:schemeClr val="tx1"/>
              </a:solidFill>
            </a:endParaRPr>
          </a:p>
        </p:txBody>
      </p:sp>
      <p:sp>
        <p:nvSpPr>
          <p:cNvPr id="32" name="四角形: 角を丸くする 31">
            <a:extLst>
              <a:ext uri="{FF2B5EF4-FFF2-40B4-BE49-F238E27FC236}">
                <a16:creationId xmlns:a16="http://schemas.microsoft.com/office/drawing/2014/main" id="{6F851F34-5708-7AC2-356F-463670F9962B}"/>
              </a:ext>
            </a:extLst>
          </p:cNvPr>
          <p:cNvSpPr/>
          <p:nvPr/>
        </p:nvSpPr>
        <p:spPr>
          <a:xfrm>
            <a:off x="5512855" y="5416046"/>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相談支援の質の向上と相談支援体制</a:t>
            </a:r>
            <a:endParaRPr kumimoji="1" lang="en-US" altLang="ja-JP" sz="1400" dirty="0">
              <a:solidFill>
                <a:schemeClr val="tx1"/>
              </a:solidFill>
            </a:endParaRPr>
          </a:p>
        </p:txBody>
      </p:sp>
      <p:sp>
        <p:nvSpPr>
          <p:cNvPr id="33" name="四角形: 角を丸くする 32">
            <a:extLst>
              <a:ext uri="{FF2B5EF4-FFF2-40B4-BE49-F238E27FC236}">
                <a16:creationId xmlns:a16="http://schemas.microsoft.com/office/drawing/2014/main" id="{1A5B7944-6318-3BEF-ED72-2F7BAB27E47A}"/>
              </a:ext>
            </a:extLst>
          </p:cNvPr>
          <p:cNvSpPr/>
          <p:nvPr/>
        </p:nvSpPr>
        <p:spPr>
          <a:xfrm>
            <a:off x="7256672" y="5427125"/>
            <a:ext cx="1566164"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地域課題の解決に向けた様々な取り組み</a:t>
            </a:r>
            <a:endParaRPr kumimoji="1" lang="en-US" altLang="ja-JP" sz="1400" dirty="0">
              <a:solidFill>
                <a:schemeClr val="tx1"/>
              </a:solidFill>
            </a:endParaRPr>
          </a:p>
        </p:txBody>
      </p:sp>
      <p:sp>
        <p:nvSpPr>
          <p:cNvPr id="34" name="テキスト ボックス 33">
            <a:extLst>
              <a:ext uri="{FF2B5EF4-FFF2-40B4-BE49-F238E27FC236}">
                <a16:creationId xmlns:a16="http://schemas.microsoft.com/office/drawing/2014/main" id="{E45680C1-EACC-0B96-73BF-49F1D453E2EB}"/>
              </a:ext>
            </a:extLst>
          </p:cNvPr>
          <p:cNvSpPr txBox="1"/>
          <p:nvPr/>
        </p:nvSpPr>
        <p:spPr>
          <a:xfrm>
            <a:off x="6795133" y="3432668"/>
            <a:ext cx="615553" cy="116736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txBody>
          <a:bodyPr vert="eaVert" wrap="square" rtlCol="0">
            <a:spAutoFit/>
          </a:bodyPr>
          <a:lstStyle/>
          <a:p>
            <a:r>
              <a:rPr kumimoji="1" lang="ja-JP" altLang="en-US" sz="1400" b="1" dirty="0">
                <a:solidFill>
                  <a:schemeClr val="bg1"/>
                </a:solidFill>
              </a:rPr>
              <a:t>地域を作る相談支援</a:t>
            </a:r>
            <a:r>
              <a:rPr kumimoji="1" lang="en-US" altLang="ja-JP" sz="1400" b="1" dirty="0">
                <a:solidFill>
                  <a:schemeClr val="bg1"/>
                </a:solidFill>
              </a:rPr>
              <a:t>(CSW)</a:t>
            </a:r>
            <a:endParaRPr kumimoji="1" lang="ja-JP" altLang="en-US" sz="1400" b="1" dirty="0">
              <a:solidFill>
                <a:schemeClr val="bg1"/>
              </a:solidFill>
            </a:endParaRPr>
          </a:p>
        </p:txBody>
      </p:sp>
      <p:sp>
        <p:nvSpPr>
          <p:cNvPr id="35" name="正方形/長方形 34">
            <a:extLst>
              <a:ext uri="{FF2B5EF4-FFF2-40B4-BE49-F238E27FC236}">
                <a16:creationId xmlns:a16="http://schemas.microsoft.com/office/drawing/2014/main" id="{7B8BCBD4-CFDE-6585-B995-F184ACDEA9A9}"/>
              </a:ext>
            </a:extLst>
          </p:cNvPr>
          <p:cNvSpPr/>
          <p:nvPr/>
        </p:nvSpPr>
        <p:spPr>
          <a:xfrm>
            <a:off x="5072884" y="3457612"/>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人材育成</a:t>
            </a:r>
            <a:r>
              <a:rPr kumimoji="1" lang="en-US" altLang="ja-JP" sz="1200" b="1" dirty="0"/>
              <a:t>GSV</a:t>
            </a:r>
            <a:endParaRPr kumimoji="1" lang="ja-JP" altLang="en-US" sz="1200" b="1" dirty="0"/>
          </a:p>
        </p:txBody>
      </p:sp>
      <p:sp>
        <p:nvSpPr>
          <p:cNvPr id="6" name="正方形/長方形 5">
            <a:extLst>
              <a:ext uri="{FF2B5EF4-FFF2-40B4-BE49-F238E27FC236}">
                <a16:creationId xmlns:a16="http://schemas.microsoft.com/office/drawing/2014/main" id="{B85187CD-51BF-0B1D-02BE-5F2CC5DA941F}"/>
              </a:ext>
            </a:extLst>
          </p:cNvPr>
          <p:cNvSpPr/>
          <p:nvPr/>
        </p:nvSpPr>
        <p:spPr>
          <a:xfrm>
            <a:off x="836023" y="981163"/>
            <a:ext cx="682180" cy="11749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off-JT</a:t>
            </a:r>
            <a:endParaRPr kumimoji="1" lang="ja-JP" altLang="en-US" dirty="0"/>
          </a:p>
        </p:txBody>
      </p:sp>
      <p:sp>
        <p:nvSpPr>
          <p:cNvPr id="12" name="正方形/長方形 11">
            <a:extLst>
              <a:ext uri="{FF2B5EF4-FFF2-40B4-BE49-F238E27FC236}">
                <a16:creationId xmlns:a16="http://schemas.microsoft.com/office/drawing/2014/main" id="{9B6836C3-2CCA-307B-5409-90188BE31E59}"/>
              </a:ext>
            </a:extLst>
          </p:cNvPr>
          <p:cNvSpPr/>
          <p:nvPr/>
        </p:nvSpPr>
        <p:spPr>
          <a:xfrm>
            <a:off x="836023" y="2233738"/>
            <a:ext cx="677751" cy="5146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OJT</a:t>
            </a:r>
          </a:p>
          <a:p>
            <a:pPr algn="ctr"/>
            <a:r>
              <a:rPr kumimoji="1" lang="en-US" altLang="ja-JP" sz="1200" dirty="0"/>
              <a:t>(</a:t>
            </a:r>
            <a:r>
              <a:rPr kumimoji="1" lang="ja-JP" altLang="en-US" sz="1200" dirty="0"/>
              <a:t>体験</a:t>
            </a:r>
            <a:r>
              <a:rPr kumimoji="1" lang="en-US" altLang="ja-JP" sz="1200" dirty="0"/>
              <a:t>)</a:t>
            </a:r>
            <a:endParaRPr kumimoji="1" lang="ja-JP" altLang="en-US" sz="1200" dirty="0"/>
          </a:p>
        </p:txBody>
      </p:sp>
      <p:sp>
        <p:nvSpPr>
          <p:cNvPr id="13" name="正方形/長方形 12">
            <a:extLst>
              <a:ext uri="{FF2B5EF4-FFF2-40B4-BE49-F238E27FC236}">
                <a16:creationId xmlns:a16="http://schemas.microsoft.com/office/drawing/2014/main" id="{221F7D24-63D5-6F22-0C9D-333EE44EAA5C}"/>
              </a:ext>
            </a:extLst>
          </p:cNvPr>
          <p:cNvSpPr/>
          <p:nvPr/>
        </p:nvSpPr>
        <p:spPr>
          <a:xfrm>
            <a:off x="836023" y="3327279"/>
            <a:ext cx="682180" cy="135841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off-JT</a:t>
            </a:r>
            <a:endParaRPr kumimoji="1" lang="ja-JP" altLang="en-US" dirty="0"/>
          </a:p>
        </p:txBody>
      </p:sp>
      <p:sp>
        <p:nvSpPr>
          <p:cNvPr id="18" name="正方形/長方形 17">
            <a:extLst>
              <a:ext uri="{FF2B5EF4-FFF2-40B4-BE49-F238E27FC236}">
                <a16:creationId xmlns:a16="http://schemas.microsoft.com/office/drawing/2014/main" id="{61D8C7B7-C616-BFA1-058D-992CD40C6F24}"/>
              </a:ext>
            </a:extLst>
          </p:cNvPr>
          <p:cNvSpPr/>
          <p:nvPr/>
        </p:nvSpPr>
        <p:spPr>
          <a:xfrm>
            <a:off x="836023" y="4750276"/>
            <a:ext cx="677751" cy="44804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OJT</a:t>
            </a:r>
          </a:p>
          <a:p>
            <a:pPr algn="ctr"/>
            <a:r>
              <a:rPr kumimoji="1" lang="en-US" altLang="ja-JP" sz="1200" dirty="0"/>
              <a:t>(</a:t>
            </a:r>
            <a:r>
              <a:rPr kumimoji="1" lang="ja-JP" altLang="en-US" sz="1200" dirty="0"/>
              <a:t>体験</a:t>
            </a:r>
            <a:r>
              <a:rPr kumimoji="1" lang="en-US" altLang="ja-JP" sz="1200" dirty="0"/>
              <a:t>)</a:t>
            </a:r>
            <a:endParaRPr kumimoji="1" lang="ja-JP" altLang="en-US" sz="1200" dirty="0"/>
          </a:p>
        </p:txBody>
      </p:sp>
      <p:cxnSp>
        <p:nvCxnSpPr>
          <p:cNvPr id="36" name="直線矢印コネクタ 35">
            <a:extLst>
              <a:ext uri="{FF2B5EF4-FFF2-40B4-BE49-F238E27FC236}">
                <a16:creationId xmlns:a16="http://schemas.microsoft.com/office/drawing/2014/main" id="{2BCBB9F0-8A6D-57B6-B6CB-4D878A358F7B}"/>
              </a:ext>
            </a:extLst>
          </p:cNvPr>
          <p:cNvCxnSpPr>
            <a:cxnSpLocks/>
            <a:stCxn id="40" idx="3"/>
            <a:endCxn id="38" idx="1"/>
          </p:cNvCxnSpPr>
          <p:nvPr/>
        </p:nvCxnSpPr>
        <p:spPr>
          <a:xfrm flipV="1">
            <a:off x="6410747" y="792104"/>
            <a:ext cx="434189" cy="4659"/>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8" name="四角形: 角を丸くする 37">
            <a:extLst>
              <a:ext uri="{FF2B5EF4-FFF2-40B4-BE49-F238E27FC236}">
                <a16:creationId xmlns:a16="http://schemas.microsoft.com/office/drawing/2014/main" id="{B862578D-4388-5861-3C85-7B3E4E1F112F}"/>
              </a:ext>
            </a:extLst>
          </p:cNvPr>
          <p:cNvSpPr/>
          <p:nvPr/>
        </p:nvSpPr>
        <p:spPr>
          <a:xfrm>
            <a:off x="6844936" y="672350"/>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0" name="四角形: 角を丸くする 39">
            <a:extLst>
              <a:ext uri="{FF2B5EF4-FFF2-40B4-BE49-F238E27FC236}">
                <a16:creationId xmlns:a16="http://schemas.microsoft.com/office/drawing/2014/main" id="{5361732B-3C3A-3CB6-3CD8-11F1369FC3EE}"/>
              </a:ext>
            </a:extLst>
          </p:cNvPr>
          <p:cNvSpPr/>
          <p:nvPr/>
        </p:nvSpPr>
        <p:spPr>
          <a:xfrm>
            <a:off x="3477891" y="681668"/>
            <a:ext cx="2932856" cy="230189"/>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相談支援の基礎</a:t>
            </a:r>
            <a:r>
              <a:rPr kumimoji="1" lang="en-US" altLang="ja-JP" sz="10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知る・体験する</a:t>
            </a:r>
            <a:r>
              <a:rPr kumimoji="1" lang="en-US" altLang="ja-JP" sz="1000" b="1" dirty="0">
                <a:solidFill>
                  <a:schemeClr val="tx1"/>
                </a:solidFill>
                <a:latin typeface="Meiryo UI" panose="020B0604030504040204" pitchFamily="50" charset="-128"/>
                <a:ea typeface="Meiryo UI" panose="020B0604030504040204" pitchFamily="50" charset="-128"/>
              </a:rPr>
              <a:t>】</a:t>
            </a:r>
            <a:r>
              <a:rPr kumimoji="1" lang="ja-JP" altLang="en-US" sz="1000" b="1" dirty="0">
                <a:solidFill>
                  <a:schemeClr val="tx1"/>
                </a:solidFill>
                <a:latin typeface="Meiryo UI" panose="020B0604030504040204" pitchFamily="50" charset="-128"/>
                <a:ea typeface="Meiryo UI" panose="020B0604030504040204" pitchFamily="50" charset="-128"/>
              </a:rPr>
              <a:t>イメージ形成</a:t>
            </a:r>
          </a:p>
        </p:txBody>
      </p:sp>
      <p:cxnSp>
        <p:nvCxnSpPr>
          <p:cNvPr id="47" name="直線矢印コネクタ 46">
            <a:extLst>
              <a:ext uri="{FF2B5EF4-FFF2-40B4-BE49-F238E27FC236}">
                <a16:creationId xmlns:a16="http://schemas.microsoft.com/office/drawing/2014/main" id="{C40D4358-4E27-72CC-1265-174CE56082BD}"/>
              </a:ext>
            </a:extLst>
          </p:cNvPr>
          <p:cNvCxnSpPr>
            <a:cxnSpLocks/>
            <a:stCxn id="49" idx="3"/>
            <a:endCxn id="48" idx="1"/>
          </p:cNvCxnSpPr>
          <p:nvPr/>
        </p:nvCxnSpPr>
        <p:spPr>
          <a:xfrm>
            <a:off x="6424922" y="3117071"/>
            <a:ext cx="434189" cy="7114"/>
          </a:xfrm>
          <a:prstGeom prst="straightConnector1">
            <a:avLst/>
          </a:prstGeom>
          <a:ln w="158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8" name="四角形: 角を丸くする 47">
            <a:extLst>
              <a:ext uri="{FF2B5EF4-FFF2-40B4-BE49-F238E27FC236}">
                <a16:creationId xmlns:a16="http://schemas.microsoft.com/office/drawing/2014/main" id="{8B0D1C18-C794-02E7-C66B-622CE1615CD7}"/>
              </a:ext>
            </a:extLst>
          </p:cNvPr>
          <p:cNvSpPr/>
          <p:nvPr/>
        </p:nvSpPr>
        <p:spPr>
          <a:xfrm>
            <a:off x="6859111" y="3004431"/>
            <a:ext cx="1765814" cy="239507"/>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研修終了後の実践につなげる</a:t>
            </a:r>
          </a:p>
        </p:txBody>
      </p:sp>
      <p:sp>
        <p:nvSpPr>
          <p:cNvPr id="49" name="四角形: 角を丸くする 48">
            <a:extLst>
              <a:ext uri="{FF2B5EF4-FFF2-40B4-BE49-F238E27FC236}">
                <a16:creationId xmlns:a16="http://schemas.microsoft.com/office/drawing/2014/main" id="{E5F1F97E-5C95-3176-6B54-EF05D6258598}"/>
              </a:ext>
            </a:extLst>
          </p:cNvPr>
          <p:cNvSpPr/>
          <p:nvPr/>
        </p:nvSpPr>
        <p:spPr>
          <a:xfrm>
            <a:off x="3147237" y="2990203"/>
            <a:ext cx="3277685" cy="253736"/>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自らの実践を振り返るとともに更なる実践力の向上を図る</a:t>
            </a:r>
          </a:p>
        </p:txBody>
      </p:sp>
      <p:sp>
        <p:nvSpPr>
          <p:cNvPr id="19" name="吹き出し: 折線 18">
            <a:extLst>
              <a:ext uri="{FF2B5EF4-FFF2-40B4-BE49-F238E27FC236}">
                <a16:creationId xmlns:a16="http://schemas.microsoft.com/office/drawing/2014/main" id="{B8B4357D-A577-FEE4-5DE0-A47BB86B5C17}"/>
              </a:ext>
            </a:extLst>
          </p:cNvPr>
          <p:cNvSpPr/>
          <p:nvPr/>
        </p:nvSpPr>
        <p:spPr>
          <a:xfrm>
            <a:off x="2123978" y="1954431"/>
            <a:ext cx="2948906" cy="871225"/>
          </a:xfrm>
          <a:prstGeom prst="borderCallout2">
            <a:avLst>
              <a:gd name="adj1" fmla="val 17530"/>
              <a:gd name="adj2" fmla="val 4255"/>
              <a:gd name="adj3" fmla="val 18750"/>
              <a:gd name="adj4" fmla="val -16667"/>
              <a:gd name="adj5" fmla="val 78114"/>
              <a:gd name="adj6" fmla="val -10224"/>
            </a:avLst>
          </a:prstGeom>
          <a:solidFill>
            <a:srgbClr val="FFFF00"/>
          </a:solid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基幹・主任とつながる</a:t>
            </a:r>
          </a:p>
          <a:p>
            <a:pPr algn="ctr"/>
            <a:r>
              <a:rPr kumimoji="1" lang="ja-JP" altLang="en-US" dirty="0">
                <a:solidFill>
                  <a:schemeClr val="tx1"/>
                </a:solidFill>
              </a:rPr>
              <a:t>（研修後も継続的に連携）</a:t>
            </a:r>
          </a:p>
        </p:txBody>
      </p:sp>
      <p:sp>
        <p:nvSpPr>
          <p:cNvPr id="37" name="吹き出し: 折線 36">
            <a:extLst>
              <a:ext uri="{FF2B5EF4-FFF2-40B4-BE49-F238E27FC236}">
                <a16:creationId xmlns:a16="http://schemas.microsoft.com/office/drawing/2014/main" id="{865293E7-401E-5275-7D44-DE422AFD7CEC}"/>
              </a:ext>
            </a:extLst>
          </p:cNvPr>
          <p:cNvSpPr/>
          <p:nvPr/>
        </p:nvSpPr>
        <p:spPr>
          <a:xfrm>
            <a:off x="2118195" y="4451747"/>
            <a:ext cx="2954690" cy="643902"/>
          </a:xfrm>
          <a:prstGeom prst="borderCallout2">
            <a:avLst>
              <a:gd name="adj1" fmla="val 28658"/>
              <a:gd name="adj2" fmla="val 4622"/>
              <a:gd name="adj3" fmla="val 18750"/>
              <a:gd name="adj4" fmla="val -16667"/>
              <a:gd name="adj5" fmla="val 97157"/>
              <a:gd name="adj6" fmla="val -7803"/>
            </a:avLst>
          </a:prstGeom>
          <a:solidFill>
            <a:srgbClr val="FFFF00"/>
          </a:solidFill>
          <a:ln w="444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初任研修以降基幹（主任）とつながっていると想定</a:t>
            </a:r>
          </a:p>
        </p:txBody>
      </p:sp>
      <p:sp>
        <p:nvSpPr>
          <p:cNvPr id="39" name="スライド番号プレースホルダー 3">
            <a:extLst>
              <a:ext uri="{FF2B5EF4-FFF2-40B4-BE49-F238E27FC236}">
                <a16:creationId xmlns:a16="http://schemas.microsoft.com/office/drawing/2014/main" id="{D5D96FA0-F159-8B90-5C6C-2ED09E76C3B5}"/>
              </a:ext>
            </a:extLst>
          </p:cNvPr>
          <p:cNvSpPr>
            <a:spLocks noGrp="1"/>
          </p:cNvSpPr>
          <p:nvPr>
            <p:ph type="sldNum" sz="quarter" idx="12"/>
          </p:nvPr>
        </p:nvSpPr>
        <p:spPr>
          <a:xfrm>
            <a:off x="6997582" y="6479921"/>
            <a:ext cx="2057400" cy="365125"/>
          </a:xfrm>
        </p:spPr>
        <p:txBody>
          <a:bodyPr/>
          <a:lstStyle/>
          <a:p>
            <a:fld id="{2ADEAB0B-3364-414D-832E-F3CDA843F507}" type="slidenum">
              <a:rPr kumimoji="1" lang="ja-JP" altLang="en-US" smtClean="0"/>
              <a:pPr/>
              <a:t>3</a:t>
            </a:fld>
            <a:endParaRPr kumimoji="1" lang="ja-JP" altLang="en-US" dirty="0"/>
          </a:p>
        </p:txBody>
      </p:sp>
    </p:spTree>
    <p:extLst>
      <p:ext uri="{BB962C8B-B14F-4D97-AF65-F5344CB8AC3E}">
        <p14:creationId xmlns:p14="http://schemas.microsoft.com/office/powerpoint/2010/main" val="4232082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22">
            <a:extLst>
              <a:ext uri="{FF2B5EF4-FFF2-40B4-BE49-F238E27FC236}">
                <a16:creationId xmlns:a16="http://schemas.microsoft.com/office/drawing/2014/main" id="{A394155F-50B3-6357-534E-C71C9C979D27}"/>
              </a:ext>
            </a:extLst>
          </p:cNvPr>
          <p:cNvSpPr/>
          <p:nvPr/>
        </p:nvSpPr>
        <p:spPr>
          <a:xfrm>
            <a:off x="3532239" y="1920064"/>
            <a:ext cx="1186069" cy="134845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福祉コミュニティとしての地域づくりの視点</a:t>
            </a:r>
          </a:p>
        </p:txBody>
      </p:sp>
      <p:sp>
        <p:nvSpPr>
          <p:cNvPr id="2" name="タイトル 1">
            <a:extLst>
              <a:ext uri="{FF2B5EF4-FFF2-40B4-BE49-F238E27FC236}">
                <a16:creationId xmlns:a16="http://schemas.microsoft.com/office/drawing/2014/main" id="{7D2464B6-978A-070B-E85A-3C1412FEF751}"/>
              </a:ext>
            </a:extLst>
          </p:cNvPr>
          <p:cNvSpPr>
            <a:spLocks noGrp="1"/>
          </p:cNvSpPr>
          <p:nvPr>
            <p:ph type="title"/>
          </p:nvPr>
        </p:nvSpPr>
        <p:spPr/>
        <p:txBody>
          <a:bodyPr>
            <a:normAutofit/>
          </a:bodyPr>
          <a:lstStyle/>
          <a:p>
            <a:r>
              <a:rPr lang="ja-JP" altLang="en-US" sz="4000" dirty="0"/>
              <a:t>現任者に求められる技術</a:t>
            </a:r>
            <a:endParaRPr kumimoji="1" lang="ja-JP" altLang="en-US" sz="4000" dirty="0"/>
          </a:p>
        </p:txBody>
      </p:sp>
      <p:sp>
        <p:nvSpPr>
          <p:cNvPr id="4" name="正方形/長方形 3">
            <a:extLst>
              <a:ext uri="{FF2B5EF4-FFF2-40B4-BE49-F238E27FC236}">
                <a16:creationId xmlns:a16="http://schemas.microsoft.com/office/drawing/2014/main" id="{C5CF1C93-BEFD-0789-CFDD-98E546A6DCD3}"/>
              </a:ext>
            </a:extLst>
          </p:cNvPr>
          <p:cNvSpPr/>
          <p:nvPr/>
        </p:nvSpPr>
        <p:spPr>
          <a:xfrm>
            <a:off x="653867" y="2097934"/>
            <a:ext cx="318052"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現任</a:t>
            </a:r>
          </a:p>
        </p:txBody>
      </p:sp>
      <p:sp>
        <p:nvSpPr>
          <p:cNvPr id="5" name="正方形/長方形 4">
            <a:extLst>
              <a:ext uri="{FF2B5EF4-FFF2-40B4-BE49-F238E27FC236}">
                <a16:creationId xmlns:a16="http://schemas.microsoft.com/office/drawing/2014/main" id="{AD49E918-8215-F4CF-BB68-E89A80374A2E}"/>
              </a:ext>
            </a:extLst>
          </p:cNvPr>
          <p:cNvSpPr/>
          <p:nvPr/>
        </p:nvSpPr>
        <p:spPr>
          <a:xfrm>
            <a:off x="653867" y="5224351"/>
            <a:ext cx="318052" cy="914400"/>
          </a:xfrm>
          <a:prstGeom prst="rect">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主任</a:t>
            </a:r>
          </a:p>
        </p:txBody>
      </p:sp>
      <p:sp>
        <p:nvSpPr>
          <p:cNvPr id="16" name="正方形/長方形 15">
            <a:extLst>
              <a:ext uri="{FF2B5EF4-FFF2-40B4-BE49-F238E27FC236}">
                <a16:creationId xmlns:a16="http://schemas.microsoft.com/office/drawing/2014/main" id="{9F2FFBBB-3DD6-208C-9FA6-AA066ACBA805}"/>
              </a:ext>
            </a:extLst>
          </p:cNvPr>
          <p:cNvSpPr/>
          <p:nvPr/>
        </p:nvSpPr>
        <p:spPr>
          <a:xfrm>
            <a:off x="1361534" y="2057601"/>
            <a:ext cx="445272" cy="10704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個別支援</a:t>
            </a:r>
          </a:p>
        </p:txBody>
      </p:sp>
      <p:sp>
        <p:nvSpPr>
          <p:cNvPr id="17" name="正方形/長方形 16">
            <a:extLst>
              <a:ext uri="{FF2B5EF4-FFF2-40B4-BE49-F238E27FC236}">
                <a16:creationId xmlns:a16="http://schemas.microsoft.com/office/drawing/2014/main" id="{59668E78-B113-29B4-8C68-B687BC0C5F77}"/>
              </a:ext>
            </a:extLst>
          </p:cNvPr>
          <p:cNvSpPr/>
          <p:nvPr/>
        </p:nvSpPr>
        <p:spPr>
          <a:xfrm>
            <a:off x="3092268" y="2057601"/>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多職種連携</a:t>
            </a:r>
          </a:p>
        </p:txBody>
      </p:sp>
      <p:sp>
        <p:nvSpPr>
          <p:cNvPr id="20" name="正方形/長方形 19">
            <a:extLst>
              <a:ext uri="{FF2B5EF4-FFF2-40B4-BE49-F238E27FC236}">
                <a16:creationId xmlns:a16="http://schemas.microsoft.com/office/drawing/2014/main" id="{84DDFFA0-0B6F-AA3F-1CBA-4DCCE133FC6F}"/>
              </a:ext>
            </a:extLst>
          </p:cNvPr>
          <p:cNvSpPr/>
          <p:nvPr/>
        </p:nvSpPr>
        <p:spPr>
          <a:xfrm>
            <a:off x="3094424" y="5227595"/>
            <a:ext cx="445272" cy="1070484"/>
          </a:xfrm>
          <a:prstGeom prst="rect">
            <a:avLst/>
          </a:prstGeom>
          <a:gradFill flip="none" rotWithShape="1">
            <a:gsLst>
              <a:gs pos="0">
                <a:srgbClr val="00B050">
                  <a:shade val="30000"/>
                  <a:satMod val="115000"/>
                </a:srgbClr>
              </a:gs>
              <a:gs pos="50000">
                <a:srgbClr val="00B050">
                  <a:shade val="67500"/>
                  <a:satMod val="115000"/>
                </a:srgbClr>
              </a:gs>
              <a:gs pos="100000">
                <a:srgbClr val="00B050">
                  <a:shade val="100000"/>
                  <a:satMod val="115000"/>
                </a:srgb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多職種協働</a:t>
            </a:r>
          </a:p>
        </p:txBody>
      </p:sp>
      <p:sp>
        <p:nvSpPr>
          <p:cNvPr id="21" name="正方形/長方形 20">
            <a:extLst>
              <a:ext uri="{FF2B5EF4-FFF2-40B4-BE49-F238E27FC236}">
                <a16:creationId xmlns:a16="http://schemas.microsoft.com/office/drawing/2014/main" id="{1C7B95DC-7744-E480-AA3B-32C45F505515}"/>
              </a:ext>
            </a:extLst>
          </p:cNvPr>
          <p:cNvSpPr/>
          <p:nvPr/>
        </p:nvSpPr>
        <p:spPr>
          <a:xfrm>
            <a:off x="4810663" y="5216516"/>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人材育成</a:t>
            </a:r>
          </a:p>
        </p:txBody>
      </p:sp>
      <p:sp>
        <p:nvSpPr>
          <p:cNvPr id="24" name="四角形: 角を丸くする 23">
            <a:extLst>
              <a:ext uri="{FF2B5EF4-FFF2-40B4-BE49-F238E27FC236}">
                <a16:creationId xmlns:a16="http://schemas.microsoft.com/office/drawing/2014/main" id="{825327CB-D609-21FD-958C-099CAF651101}"/>
              </a:ext>
            </a:extLst>
          </p:cNvPr>
          <p:cNvSpPr/>
          <p:nvPr/>
        </p:nvSpPr>
        <p:spPr>
          <a:xfrm>
            <a:off x="5262973" y="1920064"/>
            <a:ext cx="1186069" cy="13311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rPr>
              <a:t>GSV</a:t>
            </a:r>
            <a:r>
              <a:rPr kumimoji="1" lang="ja-JP" altLang="en-US" sz="1400" dirty="0">
                <a:solidFill>
                  <a:schemeClr val="tx1"/>
                </a:solidFill>
              </a:rPr>
              <a:t>の必要性や社会資源の活用・調整するという視点</a:t>
            </a:r>
            <a:endParaRPr kumimoji="1" lang="en-US" altLang="ja-JP" sz="1400" dirty="0">
              <a:solidFill>
                <a:schemeClr val="tx1"/>
              </a:solidFill>
            </a:endParaRPr>
          </a:p>
        </p:txBody>
      </p:sp>
      <p:sp>
        <p:nvSpPr>
          <p:cNvPr id="25" name="四角形: 角を丸くする 24">
            <a:extLst>
              <a:ext uri="{FF2B5EF4-FFF2-40B4-BE49-F238E27FC236}">
                <a16:creationId xmlns:a16="http://schemas.microsoft.com/office/drawing/2014/main" id="{DC4A1027-9A50-79F2-49EA-1206DD13B190}"/>
              </a:ext>
            </a:extLst>
          </p:cNvPr>
          <p:cNvSpPr/>
          <p:nvPr/>
        </p:nvSpPr>
        <p:spPr>
          <a:xfrm>
            <a:off x="7092067" y="1920065"/>
            <a:ext cx="1423283" cy="133115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本人の視点に立った地域アセスと地域課題を協議会で検討するという視点</a:t>
            </a:r>
            <a:endParaRPr kumimoji="1" lang="en-US" altLang="ja-JP" sz="1400" dirty="0">
              <a:solidFill>
                <a:schemeClr val="tx1"/>
              </a:solidFill>
            </a:endParaRPr>
          </a:p>
        </p:txBody>
      </p:sp>
      <p:sp>
        <p:nvSpPr>
          <p:cNvPr id="26" name="四角形: 角を丸くする 25">
            <a:extLst>
              <a:ext uri="{FF2B5EF4-FFF2-40B4-BE49-F238E27FC236}">
                <a16:creationId xmlns:a16="http://schemas.microsoft.com/office/drawing/2014/main" id="{B999B1FC-4CEE-0348-B889-CB93FA98CFEE}"/>
              </a:ext>
            </a:extLst>
          </p:cNvPr>
          <p:cNvSpPr/>
          <p:nvPr/>
        </p:nvSpPr>
        <p:spPr>
          <a:xfrm>
            <a:off x="1786095" y="1920063"/>
            <a:ext cx="1186069" cy="136562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個別支援の確認と意思決定支援という視点</a:t>
            </a:r>
            <a:endParaRPr kumimoji="1" lang="en-US" altLang="ja-JP" sz="1400" dirty="0">
              <a:solidFill>
                <a:schemeClr val="tx1"/>
              </a:solidFill>
            </a:endParaRPr>
          </a:p>
        </p:txBody>
      </p:sp>
      <p:sp>
        <p:nvSpPr>
          <p:cNvPr id="27" name="正方形/長方形 26">
            <a:extLst>
              <a:ext uri="{FF2B5EF4-FFF2-40B4-BE49-F238E27FC236}">
                <a16:creationId xmlns:a16="http://schemas.microsoft.com/office/drawing/2014/main" id="{689CB904-DC05-9F04-2371-D158FED6018C}"/>
              </a:ext>
            </a:extLst>
          </p:cNvPr>
          <p:cNvSpPr/>
          <p:nvPr/>
        </p:nvSpPr>
        <p:spPr>
          <a:xfrm>
            <a:off x="1362074" y="5199355"/>
            <a:ext cx="445272" cy="1070484"/>
          </a:xfrm>
          <a:prstGeom prst="rect">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運営管理</a:t>
            </a:r>
          </a:p>
        </p:txBody>
      </p:sp>
      <p:sp>
        <p:nvSpPr>
          <p:cNvPr id="30" name="四角形: 角を丸くする 29">
            <a:extLst>
              <a:ext uri="{FF2B5EF4-FFF2-40B4-BE49-F238E27FC236}">
                <a16:creationId xmlns:a16="http://schemas.microsoft.com/office/drawing/2014/main" id="{460B1AE9-783B-3D6D-0532-533C25185519}"/>
              </a:ext>
            </a:extLst>
          </p:cNvPr>
          <p:cNvSpPr/>
          <p:nvPr/>
        </p:nvSpPr>
        <p:spPr>
          <a:xfrm>
            <a:off x="1794467" y="5138363"/>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相談支援事業所の運営支援</a:t>
            </a:r>
            <a:endParaRPr kumimoji="1" lang="en-US" altLang="ja-JP" sz="1400" dirty="0">
              <a:solidFill>
                <a:schemeClr val="tx1"/>
              </a:solidFill>
            </a:endParaRPr>
          </a:p>
        </p:txBody>
      </p:sp>
      <p:sp>
        <p:nvSpPr>
          <p:cNvPr id="31" name="四角形: 角を丸くする 30">
            <a:extLst>
              <a:ext uri="{FF2B5EF4-FFF2-40B4-BE49-F238E27FC236}">
                <a16:creationId xmlns:a16="http://schemas.microsoft.com/office/drawing/2014/main" id="{52428BDB-9135-F763-8C3F-C5169A0A84BF}"/>
              </a:ext>
            </a:extLst>
          </p:cNvPr>
          <p:cNvSpPr/>
          <p:nvPr/>
        </p:nvSpPr>
        <p:spPr>
          <a:xfrm>
            <a:off x="3534644" y="5138362"/>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個を支えることができる地域つくり</a:t>
            </a:r>
            <a:endParaRPr kumimoji="1" lang="en-US" altLang="ja-JP" sz="1400" dirty="0">
              <a:solidFill>
                <a:schemeClr val="tx1"/>
              </a:solidFill>
            </a:endParaRPr>
          </a:p>
        </p:txBody>
      </p:sp>
      <p:sp>
        <p:nvSpPr>
          <p:cNvPr id="32" name="四角形: 角を丸くする 31">
            <a:extLst>
              <a:ext uri="{FF2B5EF4-FFF2-40B4-BE49-F238E27FC236}">
                <a16:creationId xmlns:a16="http://schemas.microsoft.com/office/drawing/2014/main" id="{6F851F34-5708-7AC2-356F-463670F9962B}"/>
              </a:ext>
            </a:extLst>
          </p:cNvPr>
          <p:cNvSpPr/>
          <p:nvPr/>
        </p:nvSpPr>
        <p:spPr>
          <a:xfrm>
            <a:off x="5250634" y="5127283"/>
            <a:ext cx="1186069"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相談支援の質の向上と相談支援体制</a:t>
            </a:r>
            <a:endParaRPr kumimoji="1" lang="en-US" altLang="ja-JP" sz="1400" dirty="0">
              <a:solidFill>
                <a:schemeClr val="tx1"/>
              </a:solidFill>
            </a:endParaRPr>
          </a:p>
        </p:txBody>
      </p:sp>
      <p:sp>
        <p:nvSpPr>
          <p:cNvPr id="33" name="四角形: 角を丸くする 32">
            <a:extLst>
              <a:ext uri="{FF2B5EF4-FFF2-40B4-BE49-F238E27FC236}">
                <a16:creationId xmlns:a16="http://schemas.microsoft.com/office/drawing/2014/main" id="{1A5B7944-6318-3BEF-ED72-2F7BAB27E47A}"/>
              </a:ext>
            </a:extLst>
          </p:cNvPr>
          <p:cNvSpPr/>
          <p:nvPr/>
        </p:nvSpPr>
        <p:spPr>
          <a:xfrm>
            <a:off x="7055545" y="5110122"/>
            <a:ext cx="1406513" cy="1248949"/>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地域課題の解決に向けた様々な取り組み</a:t>
            </a:r>
            <a:endParaRPr kumimoji="1" lang="en-US" altLang="ja-JP" sz="1400" dirty="0">
              <a:solidFill>
                <a:schemeClr val="tx1"/>
              </a:solidFill>
            </a:endParaRPr>
          </a:p>
        </p:txBody>
      </p:sp>
      <p:sp>
        <p:nvSpPr>
          <p:cNvPr id="6" name="矢印: 下 5">
            <a:extLst>
              <a:ext uri="{FF2B5EF4-FFF2-40B4-BE49-F238E27FC236}">
                <a16:creationId xmlns:a16="http://schemas.microsoft.com/office/drawing/2014/main" id="{58191B54-714A-70D2-3FE1-EE6D0051F764}"/>
              </a:ext>
            </a:extLst>
          </p:cNvPr>
          <p:cNvSpPr/>
          <p:nvPr/>
        </p:nvSpPr>
        <p:spPr>
          <a:xfrm>
            <a:off x="3166137" y="3285684"/>
            <a:ext cx="133654" cy="180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3898572-DC38-D73C-6066-0A1F6BAE4239}"/>
              </a:ext>
            </a:extLst>
          </p:cNvPr>
          <p:cNvSpPr/>
          <p:nvPr/>
        </p:nvSpPr>
        <p:spPr>
          <a:xfrm>
            <a:off x="3532239" y="3429000"/>
            <a:ext cx="1186069" cy="156892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①利用者を取り巻く地域との関係づくり</a:t>
            </a:r>
          </a:p>
        </p:txBody>
      </p:sp>
      <p:sp>
        <p:nvSpPr>
          <p:cNvPr id="34" name="矢印: 下 33">
            <a:extLst>
              <a:ext uri="{FF2B5EF4-FFF2-40B4-BE49-F238E27FC236}">
                <a16:creationId xmlns:a16="http://schemas.microsoft.com/office/drawing/2014/main" id="{1F73B373-63EA-CF56-AE23-381C4E715AF6}"/>
              </a:ext>
            </a:extLst>
          </p:cNvPr>
          <p:cNvSpPr/>
          <p:nvPr/>
        </p:nvSpPr>
        <p:spPr>
          <a:xfrm>
            <a:off x="4883929" y="3285684"/>
            <a:ext cx="133654" cy="180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6A5A4D1E-6DFC-973F-FDF2-F5D3C760F7A9}"/>
              </a:ext>
            </a:extLst>
          </p:cNvPr>
          <p:cNvSpPr/>
          <p:nvPr/>
        </p:nvSpPr>
        <p:spPr>
          <a:xfrm>
            <a:off x="5223528" y="3445657"/>
            <a:ext cx="1186069" cy="156892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②社会生活を送る（社会資源を活用する）</a:t>
            </a:r>
          </a:p>
        </p:txBody>
      </p:sp>
      <p:sp>
        <p:nvSpPr>
          <p:cNvPr id="36" name="矢印: 下 35">
            <a:extLst>
              <a:ext uri="{FF2B5EF4-FFF2-40B4-BE49-F238E27FC236}">
                <a16:creationId xmlns:a16="http://schemas.microsoft.com/office/drawing/2014/main" id="{20CC7244-B1E2-6CAB-EE52-151EDFD96504}"/>
              </a:ext>
            </a:extLst>
          </p:cNvPr>
          <p:cNvSpPr/>
          <p:nvPr/>
        </p:nvSpPr>
        <p:spPr>
          <a:xfrm>
            <a:off x="6786478" y="3268523"/>
            <a:ext cx="133654" cy="18014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89ED90BD-6E66-1EE5-AF9D-2877158DF647}"/>
              </a:ext>
            </a:extLst>
          </p:cNvPr>
          <p:cNvSpPr/>
          <p:nvPr/>
        </p:nvSpPr>
        <p:spPr>
          <a:xfrm>
            <a:off x="7122208" y="3429000"/>
            <a:ext cx="1186069" cy="156892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③個から地域へ（地域づくりに参画</a:t>
            </a:r>
          </a:p>
        </p:txBody>
      </p:sp>
      <p:sp>
        <p:nvSpPr>
          <p:cNvPr id="38" name="矢印: 右 37">
            <a:extLst>
              <a:ext uri="{FF2B5EF4-FFF2-40B4-BE49-F238E27FC236}">
                <a16:creationId xmlns:a16="http://schemas.microsoft.com/office/drawing/2014/main" id="{FBE927C2-08FC-CDC6-E215-C0F1898E0961}"/>
              </a:ext>
            </a:extLst>
          </p:cNvPr>
          <p:cNvSpPr/>
          <p:nvPr/>
        </p:nvSpPr>
        <p:spPr>
          <a:xfrm>
            <a:off x="858741" y="3729162"/>
            <a:ext cx="2100005" cy="9144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現任者のスキル</a:t>
            </a:r>
          </a:p>
        </p:txBody>
      </p:sp>
      <p:sp>
        <p:nvSpPr>
          <p:cNvPr id="3" name="正方形/長方形 2">
            <a:extLst>
              <a:ext uri="{FF2B5EF4-FFF2-40B4-BE49-F238E27FC236}">
                <a16:creationId xmlns:a16="http://schemas.microsoft.com/office/drawing/2014/main" id="{871D8B75-C89B-8469-CF21-1A1E7AB3F061}"/>
              </a:ext>
            </a:extLst>
          </p:cNvPr>
          <p:cNvSpPr/>
          <p:nvPr/>
        </p:nvSpPr>
        <p:spPr>
          <a:xfrm>
            <a:off x="6568897" y="5189268"/>
            <a:ext cx="486648" cy="1150566"/>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地域援助技術</a:t>
            </a:r>
          </a:p>
        </p:txBody>
      </p:sp>
      <p:sp>
        <p:nvSpPr>
          <p:cNvPr id="7" name="テキスト ボックス 6">
            <a:extLst>
              <a:ext uri="{FF2B5EF4-FFF2-40B4-BE49-F238E27FC236}">
                <a16:creationId xmlns:a16="http://schemas.microsoft.com/office/drawing/2014/main" id="{2C55E8D6-3749-ED68-D052-32BF5D541D6B}"/>
              </a:ext>
            </a:extLst>
          </p:cNvPr>
          <p:cNvSpPr txBox="1"/>
          <p:nvPr/>
        </p:nvSpPr>
        <p:spPr>
          <a:xfrm>
            <a:off x="6568897" y="2033475"/>
            <a:ext cx="615553" cy="116736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2700000" scaled="1"/>
            <a:tileRect/>
          </a:gradFill>
        </p:spPr>
        <p:txBody>
          <a:bodyPr vert="eaVert" wrap="square" rtlCol="0">
            <a:spAutoFit/>
          </a:bodyPr>
          <a:lstStyle/>
          <a:p>
            <a:r>
              <a:rPr kumimoji="1" lang="ja-JP" altLang="en-US" sz="1400" b="1" dirty="0">
                <a:solidFill>
                  <a:schemeClr val="bg1"/>
                </a:solidFill>
              </a:rPr>
              <a:t>地域を作る相談支援</a:t>
            </a:r>
            <a:r>
              <a:rPr kumimoji="1" lang="en-US" altLang="ja-JP" sz="1400" b="1" dirty="0">
                <a:solidFill>
                  <a:schemeClr val="bg1"/>
                </a:solidFill>
              </a:rPr>
              <a:t>(CSW)</a:t>
            </a:r>
            <a:endParaRPr kumimoji="1" lang="ja-JP" altLang="en-US" sz="1400" b="1" dirty="0">
              <a:solidFill>
                <a:schemeClr val="bg1"/>
              </a:solidFill>
            </a:endParaRPr>
          </a:p>
        </p:txBody>
      </p:sp>
      <p:sp>
        <p:nvSpPr>
          <p:cNvPr id="8" name="正方形/長方形 7">
            <a:extLst>
              <a:ext uri="{FF2B5EF4-FFF2-40B4-BE49-F238E27FC236}">
                <a16:creationId xmlns:a16="http://schemas.microsoft.com/office/drawing/2014/main" id="{8596FCD2-9C24-3096-723B-6D5992FBF4CF}"/>
              </a:ext>
            </a:extLst>
          </p:cNvPr>
          <p:cNvSpPr/>
          <p:nvPr/>
        </p:nvSpPr>
        <p:spPr>
          <a:xfrm>
            <a:off x="4844359" y="2037233"/>
            <a:ext cx="445272" cy="1070484"/>
          </a:xfrm>
          <a:prstGeom prst="rect">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t>人材育成</a:t>
            </a:r>
            <a:r>
              <a:rPr kumimoji="1" lang="en-US" altLang="ja-JP" sz="1200" b="1" dirty="0"/>
              <a:t>GSV</a:t>
            </a:r>
            <a:endParaRPr kumimoji="1" lang="ja-JP" altLang="en-US" sz="1200" b="1" dirty="0"/>
          </a:p>
        </p:txBody>
      </p:sp>
      <p:sp>
        <p:nvSpPr>
          <p:cNvPr id="9" name="スライド番号プレースホルダー 3">
            <a:extLst>
              <a:ext uri="{FF2B5EF4-FFF2-40B4-BE49-F238E27FC236}">
                <a16:creationId xmlns:a16="http://schemas.microsoft.com/office/drawing/2014/main" id="{DABCB9F5-A92D-47E2-2C73-28362C652D9A}"/>
              </a:ext>
            </a:extLst>
          </p:cNvPr>
          <p:cNvSpPr>
            <a:spLocks noGrp="1"/>
          </p:cNvSpPr>
          <p:nvPr>
            <p:ph type="sldNum" sz="quarter" idx="12"/>
          </p:nvPr>
        </p:nvSpPr>
        <p:spPr>
          <a:xfrm>
            <a:off x="6997582" y="6479921"/>
            <a:ext cx="2057400" cy="365125"/>
          </a:xfrm>
        </p:spPr>
        <p:txBody>
          <a:bodyPr/>
          <a:lstStyle/>
          <a:p>
            <a:fld id="{2ADEAB0B-3364-414D-832E-F3CDA843F507}" type="slidenum">
              <a:rPr kumimoji="1" lang="ja-JP" altLang="en-US" smtClean="0"/>
              <a:pPr/>
              <a:t>4</a:t>
            </a:fld>
            <a:endParaRPr kumimoji="1" lang="ja-JP" altLang="en-US" dirty="0"/>
          </a:p>
        </p:txBody>
      </p:sp>
    </p:spTree>
    <p:extLst>
      <p:ext uri="{BB962C8B-B14F-4D97-AF65-F5344CB8AC3E}">
        <p14:creationId xmlns:p14="http://schemas.microsoft.com/office/powerpoint/2010/main" val="4015992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現任研修における獲得目標</a:t>
            </a:r>
          </a:p>
        </p:txBody>
      </p:sp>
      <p:sp>
        <p:nvSpPr>
          <p:cNvPr id="3" name="コンテンツ プレースホルダー 2"/>
          <p:cNvSpPr>
            <a:spLocks noGrp="1"/>
          </p:cNvSpPr>
          <p:nvPr>
            <p:ph idx="1"/>
          </p:nvPr>
        </p:nvSpPr>
        <p:spPr>
          <a:xfrm>
            <a:off x="278297" y="1463040"/>
            <a:ext cx="8714628" cy="4713923"/>
          </a:xfrm>
        </p:spPr>
        <p:txBody>
          <a:bodyPr>
            <a:normAutofit lnSpcReduction="10000"/>
          </a:bodyPr>
          <a:lstStyle/>
          <a:p>
            <a:pPr marL="0" indent="0">
              <a:buNone/>
            </a:pPr>
            <a:r>
              <a:rPr lang="ja-JP" altLang="ja-JP" sz="1800" b="1" dirty="0"/>
              <a:t>①</a:t>
            </a:r>
            <a:r>
              <a:rPr lang="en-US" altLang="ja-JP" sz="1800" b="1" dirty="0"/>
              <a:t> </a:t>
            </a:r>
            <a:r>
              <a:rPr lang="ja-JP" altLang="en-US" sz="1800" b="1" dirty="0"/>
              <a:t>個別相談支援の基本を理解し、それを基盤として実践を行うことができる。</a:t>
            </a:r>
            <a:endParaRPr lang="en-US" altLang="ja-JP" sz="1800" b="1" dirty="0"/>
          </a:p>
          <a:p>
            <a:pPr marL="0" indent="0">
              <a:buNone/>
            </a:pPr>
            <a:endParaRPr lang="en-US" altLang="ja-JP" sz="1500" dirty="0"/>
          </a:p>
          <a:p>
            <a:pPr marL="0" indent="0">
              <a:buNone/>
            </a:pPr>
            <a:endParaRPr lang="en-US" altLang="ja-JP" sz="1500" dirty="0"/>
          </a:p>
          <a:p>
            <a:pPr marL="0" indent="0">
              <a:buNone/>
            </a:pPr>
            <a:r>
              <a:rPr lang="ja-JP" altLang="ja-JP" sz="1800" b="1" dirty="0"/>
              <a:t>②</a:t>
            </a:r>
            <a:r>
              <a:rPr lang="en-US" altLang="ja-JP" sz="1800" b="1" dirty="0"/>
              <a:t> </a:t>
            </a:r>
            <a:r>
              <a:rPr lang="ja-JP" altLang="en-US" sz="1800" b="1" dirty="0"/>
              <a:t>多職種連携及びチームアプローチ</a:t>
            </a:r>
            <a:r>
              <a:rPr lang="ja-JP" altLang="ja-JP" sz="1800" b="1" dirty="0"/>
              <a:t>の理論と方法を学び、</a:t>
            </a:r>
            <a:r>
              <a:rPr lang="ja-JP" altLang="en-US" sz="1800" b="1" dirty="0"/>
              <a:t>実践することができる</a:t>
            </a:r>
            <a:r>
              <a:rPr lang="ja-JP" altLang="ja-JP" sz="1800" b="1" dirty="0"/>
              <a:t>。</a:t>
            </a:r>
            <a:endParaRPr lang="en-US" altLang="ja-JP" sz="1800" b="1" dirty="0"/>
          </a:p>
          <a:p>
            <a:pPr marL="0" indent="0">
              <a:buNone/>
            </a:pPr>
            <a:endParaRPr lang="en-US" altLang="ja-JP" sz="1500" dirty="0"/>
          </a:p>
          <a:p>
            <a:pPr marL="0" indent="0">
              <a:buNone/>
            </a:pPr>
            <a:r>
              <a:rPr lang="ja-JP" altLang="en-US" sz="1500" dirty="0"/>
              <a:t>　</a:t>
            </a:r>
            <a:endParaRPr lang="en-US" altLang="ja-JP" sz="1500" dirty="0"/>
          </a:p>
          <a:p>
            <a:pPr marL="0" indent="0">
              <a:buNone/>
            </a:pPr>
            <a:endParaRPr lang="en-US" altLang="ja-JP" sz="1500" dirty="0"/>
          </a:p>
          <a:p>
            <a:pPr marL="0" indent="0">
              <a:buNone/>
            </a:pPr>
            <a:r>
              <a:rPr lang="ja-JP" altLang="ja-JP" sz="1600" b="1" dirty="0"/>
              <a:t>③</a:t>
            </a:r>
            <a:r>
              <a:rPr lang="en-US" altLang="ja-JP" sz="1600" b="1" dirty="0"/>
              <a:t> </a:t>
            </a:r>
            <a:r>
              <a:rPr lang="ja-JP" altLang="ja-JP" sz="1800" b="1" dirty="0"/>
              <a:t>コミュニティワーク（</a:t>
            </a:r>
            <a:r>
              <a:rPr lang="ja-JP" altLang="en-US" sz="1800" b="1" dirty="0"/>
              <a:t>地域アセスメントから</a:t>
            </a:r>
            <a:r>
              <a:rPr lang="ja-JP" altLang="ja-JP" sz="1800" b="1" dirty="0"/>
              <a:t>地域とのつながりやインフォーマルサービスの活用、社会資源の開発等）の理論と方法を理解し、実践できる。</a:t>
            </a:r>
            <a:endParaRPr lang="en-US" altLang="ja-JP" sz="1800" b="1" dirty="0"/>
          </a:p>
          <a:p>
            <a:pPr marL="0" indent="0">
              <a:buNone/>
            </a:pPr>
            <a:endParaRPr lang="en-US" altLang="ja-JP" sz="1500" dirty="0"/>
          </a:p>
          <a:p>
            <a:pPr marL="0" indent="0">
              <a:buNone/>
            </a:pPr>
            <a:endParaRPr lang="en-US" altLang="ja-JP" sz="1500" dirty="0"/>
          </a:p>
          <a:p>
            <a:pPr marL="0" indent="0">
              <a:buNone/>
            </a:pPr>
            <a:r>
              <a:rPr lang="ja-JP" altLang="en-US" sz="1500" dirty="0"/>
              <a:t>　</a:t>
            </a:r>
            <a:endParaRPr lang="en-US" altLang="ja-JP" sz="1500" dirty="0"/>
          </a:p>
          <a:p>
            <a:pPr marL="0" indent="0">
              <a:buNone/>
            </a:pPr>
            <a:r>
              <a:rPr lang="ja-JP" altLang="ja-JP" sz="1800" b="1" dirty="0"/>
              <a:t>④</a:t>
            </a:r>
            <a:r>
              <a:rPr lang="en-US" altLang="ja-JP" sz="1800" b="1" dirty="0"/>
              <a:t> </a:t>
            </a:r>
            <a:r>
              <a:rPr lang="ja-JP" altLang="ja-JP" sz="1800" b="1" dirty="0"/>
              <a:t>スーパービジョンの理論と方法を学び、実践事例を用いてグループスーパービジョンを体験することで、自らの支援について助言・指導を受けることの重要性を理解する</a:t>
            </a:r>
            <a:r>
              <a:rPr lang="ja-JP" altLang="en-US" sz="1800" b="1" dirty="0"/>
              <a:t>。</a:t>
            </a:r>
          </a:p>
        </p:txBody>
      </p:sp>
      <p:sp>
        <p:nvSpPr>
          <p:cNvPr id="4" name="角丸四角形 3"/>
          <p:cNvSpPr/>
          <p:nvPr/>
        </p:nvSpPr>
        <p:spPr>
          <a:xfrm>
            <a:off x="513017" y="1823019"/>
            <a:ext cx="8245184" cy="498904"/>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400" b="1" dirty="0"/>
              <a:t>ストレングスに着目した支援や意思決定（支援）を通して自己肯定感を高め、エンパワメントされていくことを身につける</a:t>
            </a:r>
            <a:endParaRPr lang="en-US" altLang="ja-JP" sz="1400" b="1" dirty="0"/>
          </a:p>
        </p:txBody>
      </p:sp>
      <p:sp>
        <p:nvSpPr>
          <p:cNvPr id="5" name="角丸四角形 4"/>
          <p:cNvSpPr/>
          <p:nvPr/>
        </p:nvSpPr>
        <p:spPr>
          <a:xfrm>
            <a:off x="513019" y="2885712"/>
            <a:ext cx="8245184" cy="715411"/>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400" b="1" dirty="0"/>
              <a:t>専門機関による専門的な働きかけから、本人を取り巻く地域の支援ネットワーク（関係づくり）を行うためのた多職種連携による支援を、チームアプローチを通して実践する技術を学び、その能力を身につける</a:t>
            </a:r>
            <a:endParaRPr kumimoji="1" lang="ja-JP" altLang="en-US" sz="1400" b="1" dirty="0"/>
          </a:p>
        </p:txBody>
      </p:sp>
      <p:sp>
        <p:nvSpPr>
          <p:cNvPr id="6" name="角丸四角形 5"/>
          <p:cNvSpPr/>
          <p:nvPr/>
        </p:nvSpPr>
        <p:spPr>
          <a:xfrm>
            <a:off x="513017" y="4260988"/>
            <a:ext cx="8245185" cy="715412"/>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400" b="1" dirty="0"/>
              <a:t>地域アセスメント・多職種連携・</a:t>
            </a:r>
            <a:r>
              <a:rPr lang="en-US" altLang="ja-JP" sz="1400" b="1" dirty="0"/>
              <a:t>GSV</a:t>
            </a:r>
            <a:r>
              <a:rPr lang="ja-JP" altLang="en-US" sz="1400" b="1" dirty="0"/>
              <a:t>から見出された社会生活上の課題を地域大愛として捉え、基幹相談支援センター（主任相談支援専門員）とともに　自立支援協議会に報告・検討するプロセスを理解し、地域づくりに参画するための実践力を身に着ける</a:t>
            </a:r>
            <a:endParaRPr kumimoji="1" lang="ja-JP" altLang="en-US" sz="1400" b="1" dirty="0"/>
          </a:p>
        </p:txBody>
      </p:sp>
      <p:sp>
        <p:nvSpPr>
          <p:cNvPr id="8" name="角丸四角形 3">
            <a:extLst>
              <a:ext uri="{FF2B5EF4-FFF2-40B4-BE49-F238E27FC236}">
                <a16:creationId xmlns:a16="http://schemas.microsoft.com/office/drawing/2014/main" id="{94C72704-F952-9F2F-8446-F452D29D6396}"/>
              </a:ext>
            </a:extLst>
          </p:cNvPr>
          <p:cNvSpPr/>
          <p:nvPr/>
        </p:nvSpPr>
        <p:spPr>
          <a:xfrm>
            <a:off x="513019" y="5993970"/>
            <a:ext cx="8245184" cy="498904"/>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1400" b="1" dirty="0"/>
              <a:t>スーパービジョンを受けることの必要性を学び、社会生活に必要な社会資源の活用方法を身につける</a:t>
            </a:r>
            <a:endParaRPr lang="en-US" altLang="ja-JP" sz="1400" b="1" dirty="0"/>
          </a:p>
        </p:txBody>
      </p:sp>
      <p:sp>
        <p:nvSpPr>
          <p:cNvPr id="7" name="スライド番号プレースホルダー 3">
            <a:extLst>
              <a:ext uri="{FF2B5EF4-FFF2-40B4-BE49-F238E27FC236}">
                <a16:creationId xmlns:a16="http://schemas.microsoft.com/office/drawing/2014/main" id="{F0D05E34-5675-37D4-D426-2D365775CAC6}"/>
              </a:ext>
            </a:extLst>
          </p:cNvPr>
          <p:cNvSpPr>
            <a:spLocks noGrp="1"/>
          </p:cNvSpPr>
          <p:nvPr>
            <p:ph type="sldNum" sz="quarter" idx="12"/>
          </p:nvPr>
        </p:nvSpPr>
        <p:spPr>
          <a:xfrm>
            <a:off x="6997582" y="6479921"/>
            <a:ext cx="2057400" cy="365125"/>
          </a:xfrm>
        </p:spPr>
        <p:txBody>
          <a:bodyPr/>
          <a:lstStyle/>
          <a:p>
            <a:fld id="{2ADEAB0B-3364-414D-832E-F3CDA843F507}" type="slidenum">
              <a:rPr kumimoji="1" lang="ja-JP" altLang="en-US" smtClean="0"/>
              <a:pPr/>
              <a:t>5</a:t>
            </a:fld>
            <a:endParaRPr kumimoji="1" lang="ja-JP" altLang="en-US" dirty="0"/>
          </a:p>
        </p:txBody>
      </p:sp>
    </p:spTree>
    <p:extLst>
      <p:ext uri="{BB962C8B-B14F-4D97-AF65-F5344CB8AC3E}">
        <p14:creationId xmlns:p14="http://schemas.microsoft.com/office/powerpoint/2010/main" val="102248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4A3CE-9C17-7351-C982-D6654F8C9C85}"/>
              </a:ext>
            </a:extLst>
          </p:cNvPr>
          <p:cNvSpPr>
            <a:spLocks noGrp="1"/>
          </p:cNvSpPr>
          <p:nvPr>
            <p:ph type="title"/>
          </p:nvPr>
        </p:nvSpPr>
        <p:spPr/>
        <p:txBody>
          <a:bodyPr/>
          <a:lstStyle/>
          <a:p>
            <a:r>
              <a:rPr kumimoji="1" lang="ja-JP" altLang="en-US" dirty="0"/>
              <a:t>参考文献</a:t>
            </a:r>
          </a:p>
        </p:txBody>
      </p:sp>
      <p:sp>
        <p:nvSpPr>
          <p:cNvPr id="3" name="コンテンツ プレースホルダー 2">
            <a:extLst>
              <a:ext uri="{FF2B5EF4-FFF2-40B4-BE49-F238E27FC236}">
                <a16:creationId xmlns:a16="http://schemas.microsoft.com/office/drawing/2014/main" id="{C844D8DC-48BC-0D63-FD8E-B1759A33F66A}"/>
              </a:ext>
            </a:extLst>
          </p:cNvPr>
          <p:cNvSpPr>
            <a:spLocks noGrp="1"/>
          </p:cNvSpPr>
          <p:nvPr>
            <p:ph idx="1"/>
          </p:nvPr>
        </p:nvSpPr>
        <p:spPr/>
        <p:txBody>
          <a:bodyPr/>
          <a:lstStyle/>
          <a:p>
            <a:r>
              <a:rPr kumimoji="1" lang="ja-JP" altLang="en-US" dirty="0"/>
              <a:t>障害者相談支援従事者研修テキスト初任者・現任・主任研修編（日本相談支援専門員協会編集・中央法規）</a:t>
            </a:r>
            <a:endParaRPr kumimoji="1" lang="en-US" altLang="ja-JP" dirty="0"/>
          </a:p>
          <a:p>
            <a:r>
              <a:rPr lang="ja-JP" altLang="en-US" dirty="0"/>
              <a:t>令和</a:t>
            </a:r>
            <a:r>
              <a:rPr lang="en-US" altLang="ja-JP" dirty="0"/>
              <a:t>4</a:t>
            </a:r>
            <a:r>
              <a:rPr lang="ja-JP" altLang="en-US" dirty="0"/>
              <a:t>・</a:t>
            </a:r>
            <a:r>
              <a:rPr lang="en-US" altLang="ja-JP" dirty="0"/>
              <a:t>3</a:t>
            </a:r>
            <a:r>
              <a:rPr lang="ja-JP" altLang="en-US" dirty="0"/>
              <a:t>・</a:t>
            </a:r>
            <a:r>
              <a:rPr lang="en-US" altLang="ja-JP" dirty="0"/>
              <a:t>31</a:t>
            </a:r>
            <a:r>
              <a:rPr lang="ja-JP" altLang="en-US" dirty="0"/>
              <a:t>障発</a:t>
            </a:r>
            <a:r>
              <a:rPr lang="en-US" altLang="ja-JP" dirty="0"/>
              <a:t>0331</a:t>
            </a:r>
            <a:r>
              <a:rPr lang="ja-JP" altLang="en-US" dirty="0"/>
              <a:t>第</a:t>
            </a:r>
            <a:r>
              <a:rPr lang="en-US" altLang="ja-JP" dirty="0"/>
              <a:t>12</a:t>
            </a:r>
            <a:r>
              <a:rPr lang="ja-JP" altLang="en-US" dirty="0"/>
              <a:t>号相談支援従事者研修事業の実施について</a:t>
            </a:r>
            <a:endParaRPr kumimoji="1" lang="en-US" altLang="ja-JP" dirty="0"/>
          </a:p>
          <a:p>
            <a:r>
              <a:rPr lang="ja-JP" altLang="en-US" dirty="0"/>
              <a:t>令和</a:t>
            </a:r>
            <a:r>
              <a:rPr lang="en-US" altLang="ja-JP" dirty="0"/>
              <a:t>3</a:t>
            </a:r>
            <a:r>
              <a:rPr lang="ja-JP" altLang="en-US" dirty="0"/>
              <a:t>・</a:t>
            </a:r>
            <a:r>
              <a:rPr lang="en-US" altLang="ja-JP" dirty="0"/>
              <a:t>3</a:t>
            </a:r>
            <a:r>
              <a:rPr lang="ja-JP" altLang="en-US" dirty="0"/>
              <a:t>・</a:t>
            </a:r>
            <a:r>
              <a:rPr lang="en-US" altLang="ja-JP" dirty="0"/>
              <a:t>31</a:t>
            </a:r>
            <a:r>
              <a:rPr lang="ja-JP" altLang="en-US" dirty="0"/>
              <a:t>障発</a:t>
            </a:r>
            <a:r>
              <a:rPr lang="en-US" altLang="ja-JP" dirty="0"/>
              <a:t>0331</a:t>
            </a:r>
            <a:r>
              <a:rPr lang="ja-JP" altLang="en-US" dirty="0"/>
              <a:t>第</a:t>
            </a:r>
            <a:r>
              <a:rPr lang="en-US" altLang="ja-JP" dirty="0"/>
              <a:t>12</a:t>
            </a:r>
            <a:r>
              <a:rPr lang="ja-JP" altLang="en-US" dirty="0"/>
              <a:t>号相談支援従事者主任研修事業の実施について</a:t>
            </a:r>
            <a:endParaRPr kumimoji="1" lang="ja-JP" altLang="en-US" dirty="0"/>
          </a:p>
        </p:txBody>
      </p:sp>
      <p:sp>
        <p:nvSpPr>
          <p:cNvPr id="4" name="スライド番号プレースホルダー 3">
            <a:extLst>
              <a:ext uri="{FF2B5EF4-FFF2-40B4-BE49-F238E27FC236}">
                <a16:creationId xmlns:a16="http://schemas.microsoft.com/office/drawing/2014/main" id="{D825F151-F660-E316-4A12-DFE8A64A7469}"/>
              </a:ext>
            </a:extLst>
          </p:cNvPr>
          <p:cNvSpPr>
            <a:spLocks noGrp="1"/>
          </p:cNvSpPr>
          <p:nvPr>
            <p:ph type="sldNum" sz="quarter" idx="12"/>
          </p:nvPr>
        </p:nvSpPr>
        <p:spPr>
          <a:xfrm>
            <a:off x="6997582" y="6479921"/>
            <a:ext cx="2057400" cy="365125"/>
          </a:xfrm>
        </p:spPr>
        <p:txBody>
          <a:bodyPr/>
          <a:lstStyle/>
          <a:p>
            <a:fld id="{2ADEAB0B-3364-414D-832E-F3CDA843F507}" type="slidenum">
              <a:rPr kumimoji="1" lang="ja-JP" altLang="en-US" smtClean="0"/>
              <a:pPr/>
              <a:t>6</a:t>
            </a:fld>
            <a:endParaRPr kumimoji="1" lang="ja-JP" altLang="en-US" dirty="0"/>
          </a:p>
        </p:txBody>
      </p:sp>
    </p:spTree>
    <p:extLst>
      <p:ext uri="{BB962C8B-B14F-4D97-AF65-F5344CB8AC3E}">
        <p14:creationId xmlns:p14="http://schemas.microsoft.com/office/powerpoint/2010/main" val="8487500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912</TotalTime>
  <Words>2105</Words>
  <Application>Microsoft Office PowerPoint</Application>
  <PresentationFormat>画面に合わせる (4:3)</PresentationFormat>
  <Paragraphs>160</Paragraphs>
  <Slides>6</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Meiryo UI</vt:lpstr>
      <vt:lpstr>游ゴシック</vt:lpstr>
      <vt:lpstr>Arial</vt:lpstr>
      <vt:lpstr>Calibri</vt:lpstr>
      <vt:lpstr>Calibri Light</vt:lpstr>
      <vt:lpstr>Office テーマ</vt:lpstr>
      <vt:lpstr>法定研修の流れと現任者に求められるスキル</vt:lpstr>
      <vt:lpstr>初任・現任・主任研修のつながり</vt:lpstr>
      <vt:lpstr>実地研修（インターバル）の意義</vt:lpstr>
      <vt:lpstr>現任者に求められる技術</vt:lpstr>
      <vt:lpstr>現任研修における獲得目標</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法定研修の流れと現任者に求められるスキル</dc:title>
  <dc:creator>冨岡 貴生</dc:creator>
  <cp:lastModifiedBy>藤川 雄一(fujikawa-yuuichi.ca6)</cp:lastModifiedBy>
  <cp:revision>17</cp:revision>
  <cp:lastPrinted>2023-04-27T02:23:27Z</cp:lastPrinted>
  <dcterms:created xsi:type="dcterms:W3CDTF">2023-04-17T03:58:37Z</dcterms:created>
  <dcterms:modified xsi:type="dcterms:W3CDTF">2023-05-18T05:55:20Z</dcterms:modified>
</cp:coreProperties>
</file>